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4360" r:id="rId4"/>
    <p:sldId id="4212" r:id="rId5"/>
    <p:sldId id="272" r:id="rId6"/>
    <p:sldId id="4219" r:id="rId7"/>
    <p:sldId id="4209" r:id="rId8"/>
    <p:sldId id="256" r:id="rId9"/>
    <p:sldId id="4362" r:id="rId10"/>
    <p:sldId id="4363" r:id="rId11"/>
    <p:sldId id="4333" r:id="rId12"/>
    <p:sldId id="4332" r:id="rId13"/>
    <p:sldId id="282" r:id="rId14"/>
    <p:sldId id="857" r:id="rId15"/>
    <p:sldId id="434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35"/>
  </p:normalViewPr>
  <p:slideViewPr>
    <p:cSldViewPr snapToGrid="0">
      <p:cViewPr varScale="1">
        <p:scale>
          <a:sx n="115" d="100"/>
          <a:sy n="115" d="100"/>
        </p:scale>
        <p:origin x="4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299F4-F972-2A4F-B470-F1B5C266C16B}" type="datetimeFigureOut">
              <a:rPr lang="en-US" smtClean="0"/>
              <a:t>11/8/25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B8E16-5C0E-D649-BB83-619A6FBE6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36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3204F-8F41-304E-89CB-9936751A31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52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B8E16-5C0E-D649-BB83-619A6FBE66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04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E740F-2492-9062-D1AB-2B8E30370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4643F5-FA35-2854-5520-F14F78E9B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2349C-99B9-83D2-53B3-7BEFBFD7A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ACD6-FA2F-F948-8015-0C3015C7D2BA}" type="datetimeFigureOut">
              <a:rPr lang="en-US" smtClean="0"/>
              <a:t>11/8/25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742C0-CCA9-3282-5CBE-6FB980A9D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33E15-AF45-801C-1B9C-7A3D9A8F4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DB72-683D-7640-B2B8-651B3CB36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0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F22FE-BFB4-CE16-39B7-79DF3AEA2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26514D-48D5-F256-4F2C-5770C4568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3A7EE-2D1F-E39C-2798-3D924C824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ACD6-FA2F-F948-8015-0C3015C7D2BA}" type="datetimeFigureOut">
              <a:rPr lang="en-US" smtClean="0"/>
              <a:t>11/8/25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B93BC-A2E8-FE2B-1F8C-309DFE602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650E4-9FFA-F31C-8C9E-FCBCD7AD3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DB72-683D-7640-B2B8-651B3CB36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83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643C60-5758-2592-6AA5-4CCDBA2D66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9FD17D-B54B-58B6-9475-27276E85D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F49DD-EDC5-D43D-F03F-7A9650DEE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ACD6-FA2F-F948-8015-0C3015C7D2BA}" type="datetimeFigureOut">
              <a:rPr lang="en-US" smtClean="0"/>
              <a:t>11/8/25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5F32-6897-499E-7EA6-5ED02F22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4662E-FF54-430B-08BC-8C4BE2AF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DB72-683D-7640-B2B8-651B3CB36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54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F5A588-943B-5F92-AA27-22C25F878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19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5DCFA-5C30-082A-BFC7-FBEDC7A6BF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EB7F08-A5D9-4832-899B-2DB03BCD942E}" type="datetimeFigureOut">
              <a:rPr lang="en-IN" smtClean="0"/>
              <a:t>08/11/25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61BC5-4F73-CACB-8F11-2DE64A3A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A9AEE-9800-8EA4-78B7-0AD64AE77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F5D1E-02CF-4039-B07C-4286EC97F6F8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BB93AA4-8DC2-E985-B1CB-DE6B297E7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436A307-9850-DAB2-DFA5-76356E8EF8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2090737"/>
            <a:ext cx="2254250" cy="22304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55713EE-CD61-D228-8D75-4EAEB02A3E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5488" y="2090738"/>
            <a:ext cx="5834062" cy="223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40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E57F4-0F97-89F8-B25F-44014275C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60171-8B08-EF32-89F3-5D12D275B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5183D-6BF7-A641-C3AE-144FDE8FD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ACD6-FA2F-F948-8015-0C3015C7D2BA}" type="datetimeFigureOut">
              <a:rPr lang="en-US" smtClean="0"/>
              <a:t>11/8/25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191D2-1021-8972-15FB-B14FAE4AB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0C7F0-9139-E1F9-B4F9-01B6CCA42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DB72-683D-7640-B2B8-651B3CB36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5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16700-1EFE-428A-4A39-F5278C97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6C0D0-BB1D-07AB-4BCB-4EA23A8D2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1D77C-6D6B-33C2-7B53-8069999B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ACD6-FA2F-F948-8015-0C3015C7D2BA}" type="datetimeFigureOut">
              <a:rPr lang="en-US" smtClean="0"/>
              <a:t>11/8/25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794D0-E00F-129C-C99A-7B7414F2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AB53E-D03E-C18D-4220-2CC9EAA1E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DB72-683D-7640-B2B8-651B3CB36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1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C2A1C-F76E-F2A7-0F1C-3F0664CAB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5E4B4-66E0-198A-86A4-564EF97B6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72FAD8-2DB1-1B6D-26A3-05E8150B4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B96FA-D094-FE1B-CAA8-D426B90B4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ACD6-FA2F-F948-8015-0C3015C7D2BA}" type="datetimeFigureOut">
              <a:rPr lang="en-US" smtClean="0"/>
              <a:t>11/8/25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1CA66-D56D-EAB8-B5DD-F9F1916B0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C858F-7966-616C-1AAA-1B8FDD9F2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DB72-683D-7640-B2B8-651B3CB36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2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508E7-13A0-DE96-7413-56D7FC5F1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4B628-C91D-7498-5CF6-283A2F088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9FB7B-14E7-94E7-4F8C-F9F182C8E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A69A96-4F40-3896-1922-B1CFEBF10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40B62C-E31F-2FBA-49A6-8A01EA4A12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EE6516-347C-23C4-DCB6-255D35BDE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ACD6-FA2F-F948-8015-0C3015C7D2BA}" type="datetimeFigureOut">
              <a:rPr lang="en-US" smtClean="0"/>
              <a:t>11/8/25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21D1D7-D05B-F79E-BD8D-01B893785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485E7B-1F8B-A732-5E0E-6862C0635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DB72-683D-7640-B2B8-651B3CB36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3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8C1D9-B769-0AEB-B7CC-270FCF79B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694826-1329-E93D-9793-ADD1507B7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ACD6-FA2F-F948-8015-0C3015C7D2BA}" type="datetimeFigureOut">
              <a:rPr lang="en-US" smtClean="0"/>
              <a:t>11/8/25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C8DA1-E9B9-C7A5-30A3-F5D7F289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D7D3E-B429-70CB-666C-E9A43F21A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DB72-683D-7640-B2B8-651B3CB36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1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7EABE0-63D4-C436-DF8F-98C9BCCD9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ACD6-FA2F-F948-8015-0C3015C7D2BA}" type="datetimeFigureOut">
              <a:rPr lang="en-US" smtClean="0"/>
              <a:t>11/8/25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C796E-2B0C-AB3F-2BB8-A26949187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E378B-546E-E28D-887E-AA318BA05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DB72-683D-7640-B2B8-651B3CB36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3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313E4-0E00-A47E-3E48-620D809EB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3BB2D-0218-B585-2967-74987F75D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8523A-BFC7-0A09-E9F0-8B7A79251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887CA-A119-EE75-5555-84026CCB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ACD6-FA2F-F948-8015-0C3015C7D2BA}" type="datetimeFigureOut">
              <a:rPr lang="en-US" smtClean="0"/>
              <a:t>11/8/25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FD0FA-4693-AC71-4644-D0C9E867A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EC1C5-FFF7-2859-B537-4F8ECB058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DB72-683D-7640-B2B8-651B3CB36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93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07F72-5CE9-7550-332A-D533D7B5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8EB574-5A5A-A1CD-B5E2-7B3E37C98E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C2752-7156-C957-3839-EF6441F15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6AB91-5BF8-41C5-F6ED-BE6504819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ACD6-FA2F-F948-8015-0C3015C7D2BA}" type="datetimeFigureOut">
              <a:rPr lang="en-US" smtClean="0"/>
              <a:t>11/8/25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5783B-6FE6-1CB4-EF04-F84F47482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DB0B4-7101-4A3F-2437-D822C207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DB72-683D-7640-B2B8-651B3CB36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6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D6CD40-F3BC-1392-BA8D-5D1F854C0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69BEB-8E91-E3D2-644A-7F5F3CF3D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986D2-52DE-2D07-656B-B01EE709A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BACD6-FA2F-F948-8015-0C3015C7D2BA}" type="datetimeFigureOut">
              <a:rPr lang="en-US" smtClean="0"/>
              <a:t>11/8/25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F02EF-A1FC-F59F-7D06-647B6E7FC3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E4274-A5F7-F478-707E-34B4AAD68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BDB72-683D-7640-B2B8-651B3CB36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7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FFB53E-6D38-9C62-21D7-670DF76457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742" t="44158" r="323" b="44228"/>
          <a:stretch>
            <a:fillRect/>
          </a:stretch>
        </p:blipFill>
        <p:spPr>
          <a:xfrm>
            <a:off x="11346425" y="3030793"/>
            <a:ext cx="845575" cy="123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4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A9B40-2D43-BDEB-FC81-5DE49514E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284FD6-6211-4DB2-5974-6F1FB525A0D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905" y="6426843"/>
            <a:ext cx="1242060" cy="34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B1890C-AC98-FCD4-FD8E-BB7EA706823E}"/>
              </a:ext>
            </a:extLst>
          </p:cNvPr>
          <p:cNvCxnSpPr>
            <a:cxnSpLocks/>
          </p:cNvCxnSpPr>
          <p:nvPr/>
        </p:nvCxnSpPr>
        <p:spPr>
          <a:xfrm flipV="1">
            <a:off x="339380" y="1270199"/>
            <a:ext cx="0" cy="5047092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B468DE9-FF05-1618-4A7C-C00C4E706173}"/>
              </a:ext>
            </a:extLst>
          </p:cNvPr>
          <p:cNvCxnSpPr>
            <a:cxnSpLocks/>
          </p:cNvCxnSpPr>
          <p:nvPr/>
        </p:nvCxnSpPr>
        <p:spPr>
          <a:xfrm>
            <a:off x="1588840" y="6597975"/>
            <a:ext cx="8661576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ED5008-6B91-D27F-9A27-8CBF942CAEE2}"/>
              </a:ext>
            </a:extLst>
          </p:cNvPr>
          <p:cNvCxnSpPr>
            <a:cxnSpLocks/>
          </p:cNvCxnSpPr>
          <p:nvPr/>
        </p:nvCxnSpPr>
        <p:spPr>
          <a:xfrm>
            <a:off x="497773" y="721109"/>
            <a:ext cx="11464925" cy="0"/>
          </a:xfrm>
          <a:prstGeom prst="line">
            <a:avLst/>
          </a:prstGeom>
          <a:ln w="38100">
            <a:solidFill>
              <a:srgbClr val="7D0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711BF39-03E8-BEDE-D9B7-8EC65D0FF414}"/>
              </a:ext>
            </a:extLst>
          </p:cNvPr>
          <p:cNvSpPr txBox="1"/>
          <p:nvPr/>
        </p:nvSpPr>
        <p:spPr>
          <a:xfrm>
            <a:off x="518159" y="109212"/>
            <a:ext cx="1030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3763"/>
            <a:r>
              <a:rPr lang="en-US" sz="2800" b="1" dirty="0">
                <a:solidFill>
                  <a:srgbClr val="7D0013"/>
                </a:solidFill>
                <a:latin typeface="Product sans" panose="020B0403030502040203" pitchFamily="34" charset="0"/>
              </a:rPr>
              <a:t>DELHI – MEERUT RRTS: VCF MECHANISM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481ECC0-F582-E648-CB6D-FC03B1815A85}"/>
              </a:ext>
            </a:extLst>
          </p:cNvPr>
          <p:cNvGraphicFramePr>
            <a:graphicFrameLocks noGrp="1"/>
          </p:cNvGraphicFramePr>
          <p:nvPr/>
        </p:nvGraphicFramePr>
        <p:xfrm>
          <a:off x="497772" y="973666"/>
          <a:ext cx="11464925" cy="4572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33060">
                  <a:extLst>
                    <a:ext uri="{9D8B030D-6E8A-4147-A177-3AD203B41FA5}">
                      <a16:colId xmlns:a16="http://schemas.microsoft.com/office/drawing/2014/main" val="1756040809"/>
                    </a:ext>
                  </a:extLst>
                </a:gridCol>
                <a:gridCol w="2323069">
                  <a:extLst>
                    <a:ext uri="{9D8B030D-6E8A-4147-A177-3AD203B41FA5}">
                      <a16:colId xmlns:a16="http://schemas.microsoft.com/office/drawing/2014/main" val="1321104624"/>
                    </a:ext>
                  </a:extLst>
                </a:gridCol>
                <a:gridCol w="1941054">
                  <a:extLst>
                    <a:ext uri="{9D8B030D-6E8A-4147-A177-3AD203B41FA5}">
                      <a16:colId xmlns:a16="http://schemas.microsoft.com/office/drawing/2014/main" val="514885801"/>
                    </a:ext>
                  </a:extLst>
                </a:gridCol>
                <a:gridCol w="1972028">
                  <a:extLst>
                    <a:ext uri="{9D8B030D-6E8A-4147-A177-3AD203B41FA5}">
                      <a16:colId xmlns:a16="http://schemas.microsoft.com/office/drawing/2014/main" val="2680493235"/>
                    </a:ext>
                  </a:extLst>
                </a:gridCol>
                <a:gridCol w="2106250">
                  <a:extLst>
                    <a:ext uri="{9D8B030D-6E8A-4147-A177-3AD203B41FA5}">
                      <a16:colId xmlns:a16="http://schemas.microsoft.com/office/drawing/2014/main" val="65988252"/>
                    </a:ext>
                  </a:extLst>
                </a:gridCol>
                <a:gridCol w="2389464">
                  <a:extLst>
                    <a:ext uri="{9D8B030D-6E8A-4147-A177-3AD203B41FA5}">
                      <a16:colId xmlns:a16="http://schemas.microsoft.com/office/drawing/2014/main" val="1477474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ptos" panose="020B0004020202020204" pitchFamily="34" charset="0"/>
                        </a:rPr>
                        <a:t>Sr. 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ptos" panose="020B0004020202020204" pitchFamily="34" charset="0"/>
                        </a:rPr>
                        <a:t>VCF Tools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ptos" panose="020B0004020202020204" pitchFamily="34" charset="0"/>
                        </a:rPr>
                        <a:t>Concerned Agencies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ptos" panose="020B0004020202020204" pitchFamily="34" charset="0"/>
                        </a:rPr>
                        <a:t>Geographical Coverage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ptos" panose="020B0004020202020204" pitchFamily="34" charset="0"/>
                        </a:rPr>
                        <a:t>Modality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ptos" panose="020B0004020202020204" pitchFamily="34" charset="0"/>
                        </a:rPr>
                        <a:t>Applicable regulation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8932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ptos" panose="020B0004020202020204" pitchFamily="34" charset="0"/>
                        </a:rPr>
                        <a:t>Sale of Additional FAR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ptos" panose="020B0004020202020204" pitchFamily="34" charset="0"/>
                        </a:rPr>
                        <a:t>Government of Uttar Pradesh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ptos" panose="020B0004020202020204" pitchFamily="34" charset="0"/>
                        </a:rPr>
                        <a:t>Radius 1500 mtr around the station (TOD Zone)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IN" sz="1500" dirty="0">
                          <a:latin typeface="Aptos" panose="020B0004020202020204" pitchFamily="34" charset="0"/>
                        </a:rPr>
                        <a:t>Sale of additional FAR of 1 at 40% (Group Housing) or  60% (Commercial) of prevailing land prices. 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Amendment of Planning norms, Zoning regulations and building bye-laws for mixed use and TOD- 2015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2725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ptos" panose="020B0004020202020204" pitchFamily="34" charset="0"/>
                        </a:rPr>
                        <a:t>Sale of Additional FAR in special area 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IN" sz="1500" dirty="0" err="1">
                          <a:latin typeface="Aptos" panose="020B0004020202020204" pitchFamily="34" charset="0"/>
                        </a:rPr>
                        <a:t>Gaziabad</a:t>
                      </a:r>
                      <a:r>
                        <a:rPr lang="en-IN" sz="1500" dirty="0">
                          <a:latin typeface="Aptos" panose="020B0004020202020204" pitchFamily="34" charset="0"/>
                        </a:rPr>
                        <a:t> Development Authority and </a:t>
                      </a:r>
                    </a:p>
                    <a:p>
                      <a:pPr marL="342900" indent="-342900">
                        <a:buAutoNum type="arabicParenR"/>
                      </a:pPr>
                      <a:endParaRPr lang="en-IN" sz="1500" dirty="0">
                        <a:latin typeface="Aptos" panose="020B0004020202020204" pitchFamily="34" charset="0"/>
                      </a:endParaRPr>
                    </a:p>
                    <a:p>
                      <a:pPr marL="342900" indent="-342900">
                        <a:buAutoNum type="arabicParenR"/>
                      </a:pPr>
                      <a:r>
                        <a:rPr lang="en-IN" sz="1500" dirty="0">
                          <a:latin typeface="Aptos" panose="020B0004020202020204" pitchFamily="34" charset="0"/>
                        </a:rPr>
                        <a:t>Meerut Development Authority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ptos" panose="020B0004020202020204" pitchFamily="34" charset="0"/>
                        </a:rPr>
                        <a:t>Within </a:t>
                      </a:r>
                      <a:endParaRPr lang="en-IN" sz="1500" b="0" i="0" u="none" strike="noStrike" kern="1200" baseline="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Special Mixed Use Development areas identified by the Authority 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IN" sz="15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IN" sz="15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2643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ptos" panose="020B0004020202020204" pitchFamily="34" charset="0"/>
                        </a:rPr>
                        <a:t>Additional Development Fee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IN" sz="1600" dirty="0" err="1">
                          <a:latin typeface="Aptos" panose="020B0004020202020204" pitchFamily="34" charset="0"/>
                        </a:rPr>
                        <a:t>Gaziabad</a:t>
                      </a:r>
                      <a:r>
                        <a:rPr lang="en-IN" sz="1600" dirty="0">
                          <a:latin typeface="Aptos" panose="020B0004020202020204" pitchFamily="34" charset="0"/>
                        </a:rPr>
                        <a:t> Development Authority and 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IN" sz="1600" dirty="0">
                          <a:latin typeface="Aptos" panose="020B0004020202020204" pitchFamily="34" charset="0"/>
                        </a:rPr>
                        <a:t>Meerut Development Authority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IN" sz="1500" dirty="0">
                          <a:latin typeface="Aptos" panose="020B0004020202020204" pitchFamily="34" charset="0"/>
                        </a:rPr>
                        <a:t>Entire Jurisdiction of the concerned authorities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ptos" panose="020B0004020202020204" pitchFamily="34" charset="0"/>
                        </a:rPr>
                        <a:t>25% additional Development fee on new development in the plot size &gt; 10,000 sq.mt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Uttar Pradesh Urban Planning and Development (Assessment, Levy and Collection of Development Fee) Rules 2014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860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ptos" panose="020B0004020202020204" pitchFamily="34" charset="0"/>
                        </a:rPr>
                        <a:t>Additional Stamp Duty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IN" dirty="0" err="1"/>
                        <a:t>Gaziabad</a:t>
                      </a:r>
                      <a:r>
                        <a:rPr lang="en-IN" dirty="0"/>
                        <a:t> Development Authority and 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IN" dirty="0"/>
                        <a:t>2) Meerut Development Authority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n-IN" dirty="0"/>
                        <a:t>Entire Jurisdiction of the concerned authorities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ptos" panose="020B0004020202020204" pitchFamily="34" charset="0"/>
                        </a:rPr>
                        <a:t>Additional 1% on the existing stamp duty.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500" b="0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The Uttar Pradesh Urban Planning and Development Act, 1973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5850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43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D681C2-40F1-DF75-B928-22B11D5D9DE4}"/>
              </a:ext>
            </a:extLst>
          </p:cNvPr>
          <p:cNvSpPr txBox="1"/>
          <p:nvPr/>
        </p:nvSpPr>
        <p:spPr>
          <a:xfrm>
            <a:off x="219075" y="208344"/>
            <a:ext cx="119157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7D0013"/>
                </a:solidFill>
                <a:latin typeface="Product sans" panose="020B0403030502040203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VALUE CAPTURE PRACTICE IN PUNE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829B24-D2CB-7450-0B1F-D570D6AFEDA7}"/>
              </a:ext>
            </a:extLst>
          </p:cNvPr>
          <p:cNvCxnSpPr>
            <a:cxnSpLocks/>
          </p:cNvCxnSpPr>
          <p:nvPr/>
        </p:nvCxnSpPr>
        <p:spPr>
          <a:xfrm>
            <a:off x="508000" y="721065"/>
            <a:ext cx="11464925" cy="0"/>
          </a:xfrm>
          <a:prstGeom prst="line">
            <a:avLst/>
          </a:prstGeom>
          <a:ln w="38100">
            <a:solidFill>
              <a:srgbClr val="7D0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739;p33">
            <a:extLst>
              <a:ext uri="{FF2B5EF4-FFF2-40B4-BE49-F238E27FC236}">
                <a16:creationId xmlns:a16="http://schemas.microsoft.com/office/drawing/2014/main" id="{93C67CCB-829D-9EDE-B37A-7B69A53B899C}"/>
              </a:ext>
            </a:extLst>
          </p:cNvPr>
          <p:cNvSpPr/>
          <p:nvPr/>
        </p:nvSpPr>
        <p:spPr>
          <a:xfrm>
            <a:off x="365125" y="1003849"/>
            <a:ext cx="4029075" cy="393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1600" b="1">
                <a:solidFill>
                  <a:schemeClr val="dk1"/>
                </a:solidFill>
              </a:rPr>
              <a:t>Property development</a:t>
            </a:r>
            <a:endParaRPr sz="1600" b="1">
              <a:solidFill>
                <a:schemeClr val="dk1"/>
              </a:solidFill>
            </a:endParaRPr>
          </a:p>
        </p:txBody>
      </p:sp>
      <p:sp>
        <p:nvSpPr>
          <p:cNvPr id="7" name="Google Shape;740;p33">
            <a:extLst>
              <a:ext uri="{FF2B5EF4-FFF2-40B4-BE49-F238E27FC236}">
                <a16:creationId xmlns:a16="http://schemas.microsoft.com/office/drawing/2014/main" id="{CEEEC0E0-F7DA-4235-7C9D-CE81F1AD9F2F}"/>
              </a:ext>
            </a:extLst>
          </p:cNvPr>
          <p:cNvSpPr/>
          <p:nvPr/>
        </p:nvSpPr>
        <p:spPr>
          <a:xfrm>
            <a:off x="4825929" y="862867"/>
            <a:ext cx="6981916" cy="81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IN" sz="14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PMC </a:t>
            </a:r>
            <a:r>
              <a:rPr lang="en-IN" sz="1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has leased </a:t>
            </a:r>
            <a:r>
              <a:rPr lang="en-IN" sz="14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86,000 sqm </a:t>
            </a:r>
            <a:r>
              <a:rPr lang="en-IN" sz="1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of land in city centre to Mahametro for commercial property development.</a:t>
            </a:r>
            <a:endParaRPr sz="1400"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IN" sz="1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2 stations have been selected: Civil court &amp; </a:t>
            </a:r>
            <a:r>
              <a:rPr lang="en-IN" sz="1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Swargate</a:t>
            </a:r>
            <a:endParaRPr sz="1400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" name="Google Shape;739;p33">
            <a:extLst>
              <a:ext uri="{FF2B5EF4-FFF2-40B4-BE49-F238E27FC236}">
                <a16:creationId xmlns:a16="http://schemas.microsoft.com/office/drawing/2014/main" id="{61BA23E8-0B1D-11D8-462F-AB800BDC52D7}"/>
              </a:ext>
            </a:extLst>
          </p:cNvPr>
          <p:cNvSpPr/>
          <p:nvPr/>
        </p:nvSpPr>
        <p:spPr>
          <a:xfrm>
            <a:off x="209550" y="2403624"/>
            <a:ext cx="4029075" cy="393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1600" b="1" dirty="0">
                <a:solidFill>
                  <a:schemeClr val="dk1"/>
                </a:solidFill>
              </a:rPr>
              <a:t>Surcharge on stamp duty </a:t>
            </a:r>
            <a:endParaRPr sz="1600" b="1" dirty="0">
              <a:solidFill>
                <a:schemeClr val="dk1"/>
              </a:solidFill>
            </a:endParaRPr>
          </a:p>
        </p:txBody>
      </p:sp>
      <p:sp>
        <p:nvSpPr>
          <p:cNvPr id="9" name="Google Shape;738;p33">
            <a:extLst>
              <a:ext uri="{FF2B5EF4-FFF2-40B4-BE49-F238E27FC236}">
                <a16:creationId xmlns:a16="http://schemas.microsoft.com/office/drawing/2014/main" id="{7CF1468D-02BF-D687-13F5-7B7E13D68F97}"/>
              </a:ext>
            </a:extLst>
          </p:cNvPr>
          <p:cNvSpPr/>
          <p:nvPr/>
        </p:nvSpPr>
        <p:spPr>
          <a:xfrm>
            <a:off x="4825929" y="2424522"/>
            <a:ext cx="7070705" cy="8172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IN" sz="1400" dirty="0">
                <a:solidFill>
                  <a:schemeClr val="dk1"/>
                </a:solidFill>
                <a:cs typeface="Arial"/>
                <a:sym typeface="Arial"/>
              </a:rPr>
              <a:t>Amendment in MMCA Act, 2018 to levy additional stamp duty (1%) in notified cities</a:t>
            </a:r>
            <a:endParaRPr sz="1400" dirty="0">
              <a:solidFill>
                <a:schemeClr val="dk1"/>
              </a:solidFill>
              <a:cs typeface="Arial"/>
              <a:sym typeface="Arial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IN" sz="1400" dirty="0">
                <a:solidFill>
                  <a:schemeClr val="dk1"/>
                </a:solidFill>
                <a:cs typeface="Arial"/>
                <a:sym typeface="Arial"/>
              </a:rPr>
              <a:t>All additional revenue generated from the stamp duty will be transferred to the SPV through the state government.</a:t>
            </a:r>
            <a:endParaRPr sz="1400" dirty="0">
              <a:solidFill>
                <a:schemeClr val="dk1"/>
              </a:solidFill>
              <a:cs typeface="Arial"/>
            </a:endParaRPr>
          </a:p>
        </p:txBody>
      </p:sp>
      <p:sp>
        <p:nvSpPr>
          <p:cNvPr id="10" name="Google Shape;739;p33">
            <a:extLst>
              <a:ext uri="{FF2B5EF4-FFF2-40B4-BE49-F238E27FC236}">
                <a16:creationId xmlns:a16="http://schemas.microsoft.com/office/drawing/2014/main" id="{713EDDCB-3594-B7E2-BF92-4CBFE1A884D6}"/>
              </a:ext>
            </a:extLst>
          </p:cNvPr>
          <p:cNvSpPr/>
          <p:nvPr/>
        </p:nvSpPr>
        <p:spPr>
          <a:xfrm>
            <a:off x="209549" y="4206401"/>
            <a:ext cx="4029075" cy="393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1600" b="1" dirty="0">
                <a:solidFill>
                  <a:schemeClr val="dk1"/>
                </a:solidFill>
              </a:rPr>
              <a:t>Additional FSI in TOD Zone  </a:t>
            </a:r>
            <a:endParaRPr sz="1600" b="1" dirty="0">
              <a:solidFill>
                <a:schemeClr val="dk1"/>
              </a:solidFill>
            </a:endParaRPr>
          </a:p>
        </p:txBody>
      </p:sp>
      <p:sp>
        <p:nvSpPr>
          <p:cNvPr id="11" name="Google Shape;744;p33">
            <a:extLst>
              <a:ext uri="{FF2B5EF4-FFF2-40B4-BE49-F238E27FC236}">
                <a16:creationId xmlns:a16="http://schemas.microsoft.com/office/drawing/2014/main" id="{00B3E9A0-1010-9802-6518-76714BAB403B}"/>
              </a:ext>
            </a:extLst>
          </p:cNvPr>
          <p:cNvSpPr/>
          <p:nvPr/>
        </p:nvSpPr>
        <p:spPr>
          <a:xfrm>
            <a:off x="4672757" y="3616278"/>
            <a:ext cx="7377047" cy="81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IN" sz="1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Additional FSI at premium shall be provided on the </a:t>
            </a:r>
            <a:r>
              <a:rPr lang="en-IN" sz="14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basis of road widths in the TOD zone </a:t>
            </a:r>
            <a:r>
              <a:rPr lang="en-IN" sz="1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@ 30-50% of market value.</a:t>
            </a:r>
            <a:endParaRPr sz="1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IN" sz="1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All revenue from additional FSI shall be shared </a:t>
            </a:r>
            <a:r>
              <a:rPr lang="en-IN" sz="14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50-50 with the ULB &amp; SPV</a:t>
            </a:r>
            <a:endParaRPr sz="1400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3C1EE22-0EE8-FDD9-0A94-7A116FB750CB}"/>
              </a:ext>
            </a:extLst>
          </p:cNvPr>
          <p:cNvGraphicFramePr>
            <a:graphicFrameLocks noGrp="1"/>
          </p:cNvGraphicFramePr>
          <p:nvPr/>
        </p:nvGraphicFramePr>
        <p:xfrm>
          <a:off x="4888739" y="4599876"/>
          <a:ext cx="7115174" cy="1950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24316">
                  <a:extLst>
                    <a:ext uri="{9D8B030D-6E8A-4147-A177-3AD203B41FA5}">
                      <a16:colId xmlns:a16="http://schemas.microsoft.com/office/drawing/2014/main" val="3295875444"/>
                    </a:ext>
                  </a:extLst>
                </a:gridCol>
                <a:gridCol w="2645429">
                  <a:extLst>
                    <a:ext uri="{9D8B030D-6E8A-4147-A177-3AD203B41FA5}">
                      <a16:colId xmlns:a16="http://schemas.microsoft.com/office/drawing/2014/main" val="923285367"/>
                    </a:ext>
                  </a:extLst>
                </a:gridCol>
                <a:gridCol w="397620">
                  <a:extLst>
                    <a:ext uri="{9D8B030D-6E8A-4147-A177-3AD203B41FA5}">
                      <a16:colId xmlns:a16="http://schemas.microsoft.com/office/drawing/2014/main" val="2577588094"/>
                    </a:ext>
                  </a:extLst>
                </a:gridCol>
                <a:gridCol w="2247809">
                  <a:extLst>
                    <a:ext uri="{9D8B030D-6E8A-4147-A177-3AD203B41FA5}">
                      <a16:colId xmlns:a16="http://schemas.microsoft.com/office/drawing/2014/main" val="3453229084"/>
                    </a:ext>
                  </a:extLst>
                </a:gridCol>
              </a:tblGrid>
              <a:tr h="293574">
                <a:tc>
                  <a:txBody>
                    <a:bodyPr/>
                    <a:lstStyle/>
                    <a:p>
                      <a:r>
                        <a:rPr lang="en-US" sz="1400" dirty="0"/>
                        <a:t>Period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cap="none" dirty="0">
                          <a:sym typeface="Arial"/>
                        </a:rPr>
                        <a:t>Income from  sale of additional FSI by PMC in TOD zone (INR crore ) </a:t>
                      </a:r>
                      <a:endParaRPr lang="en-US" sz="1400" b="1" u="none" strike="noStrike" cap="none" dirty="0">
                        <a:solidFill>
                          <a:srgbClr val="000000"/>
                        </a:solidFill>
                        <a:sym typeface="Arial"/>
                      </a:endParaRPr>
                    </a:p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Amount Transferred to Metro SPVs 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(INR crore)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Amount Transferred to Metro SPVs </a:t>
                      </a:r>
                    </a:p>
                    <a:p>
                      <a:pPr algn="ctr"/>
                      <a:r>
                        <a:rPr lang="en-US" sz="1400" dirty="0"/>
                        <a:t>(INR crore)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54095"/>
                  </a:ext>
                </a:extLst>
              </a:tr>
              <a:tr h="20616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u="none" strike="noStrike" cap="none" dirty="0">
                          <a:sym typeface="Arial"/>
                        </a:rPr>
                        <a:t>Line 1 &amp; 2 (MahaMetro)</a:t>
                      </a:r>
                      <a:endParaRPr lang="en-IN" sz="1400" b="1" i="0" u="none" strike="noStrike" cap="none" dirty="0">
                        <a:solidFill>
                          <a:srgbClr val="000000"/>
                        </a:solidFill>
                        <a:latin typeface="+mn-lt"/>
                        <a:cs typeface="Arial"/>
                        <a:sym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Line 1 &amp; 2 (</a:t>
                      </a:r>
                      <a:r>
                        <a:rPr lang="en-IN" sz="18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MahaMetro</a:t>
                      </a:r>
                      <a:r>
                        <a:rPr lang="en-IN" sz="1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lang="en-IN" sz="18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i="0" u="none" strike="noStrike" cap="none" dirty="0">
                        <a:solidFill>
                          <a:srgbClr val="000000"/>
                        </a:solidFill>
                        <a:latin typeface="+mn-lt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655973"/>
                  </a:ext>
                </a:extLst>
              </a:tr>
              <a:tr h="206169">
                <a:tc>
                  <a:txBody>
                    <a:bodyPr/>
                    <a:lstStyle/>
                    <a:p>
                      <a:r>
                        <a:rPr lang="en-US" sz="1400" b="1" dirty="0"/>
                        <a:t>2019 to 2022 (4 years)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90 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 45 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415318"/>
                  </a:ext>
                </a:extLst>
              </a:tr>
              <a:tr h="20616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u="none" strike="noStrike" cap="none" dirty="0">
                          <a:sym typeface="Arial"/>
                        </a:rPr>
                        <a:t>Line 3 (PMRDA line)</a:t>
                      </a:r>
                      <a:endParaRPr lang="en-IN" sz="1400" b="1" i="0" u="none" strike="noStrike" cap="none" dirty="0">
                        <a:solidFill>
                          <a:srgbClr val="000000"/>
                        </a:solidFill>
                        <a:latin typeface="+mn-lt"/>
                        <a:cs typeface="Arial"/>
                        <a:sym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Line 3 (PMRDA line)</a:t>
                      </a:r>
                      <a:endParaRPr lang="en-IN" sz="18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i="0" u="none" strike="noStrike" cap="none" dirty="0">
                        <a:solidFill>
                          <a:srgbClr val="000000"/>
                        </a:solidFill>
                        <a:latin typeface="+mn-lt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403402"/>
                  </a:ext>
                </a:extLst>
              </a:tr>
              <a:tr h="206169">
                <a:tc>
                  <a:txBody>
                    <a:bodyPr/>
                    <a:lstStyle/>
                    <a:p>
                      <a:r>
                        <a:rPr lang="en-US" sz="1400" b="1" dirty="0"/>
                        <a:t>2021-2022  (2 years)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45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22.5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348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754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90F5D3-A098-2CDF-6A8E-DB5028C76EE9}"/>
              </a:ext>
            </a:extLst>
          </p:cNvPr>
          <p:cNvSpPr txBox="1"/>
          <p:nvPr/>
        </p:nvSpPr>
        <p:spPr>
          <a:xfrm>
            <a:off x="219075" y="208344"/>
            <a:ext cx="119157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7D0013"/>
                </a:solidFill>
                <a:latin typeface="Product sans" panose="020B0403030502040203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PUNE  METRO LINE 3 (PPP- VGF) -VALUE CAPTURE PROVISIONS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B12E57-CAD1-5E08-280C-83392191347E}"/>
              </a:ext>
            </a:extLst>
          </p:cNvPr>
          <p:cNvCxnSpPr>
            <a:cxnSpLocks/>
          </p:cNvCxnSpPr>
          <p:nvPr/>
        </p:nvCxnSpPr>
        <p:spPr>
          <a:xfrm>
            <a:off x="508000" y="721065"/>
            <a:ext cx="11464925" cy="0"/>
          </a:xfrm>
          <a:prstGeom prst="line">
            <a:avLst/>
          </a:prstGeom>
          <a:ln w="38100">
            <a:solidFill>
              <a:srgbClr val="7D0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739;p33">
            <a:extLst>
              <a:ext uri="{FF2B5EF4-FFF2-40B4-BE49-F238E27FC236}">
                <a16:creationId xmlns:a16="http://schemas.microsoft.com/office/drawing/2014/main" id="{E83E1169-CD6D-1EA5-B5CD-CCE6C1A58677}"/>
              </a:ext>
            </a:extLst>
          </p:cNvPr>
          <p:cNvSpPr/>
          <p:nvPr/>
        </p:nvSpPr>
        <p:spPr>
          <a:xfrm>
            <a:off x="657134" y="1424543"/>
            <a:ext cx="3217635" cy="7975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1600" b="1" dirty="0">
                <a:solidFill>
                  <a:schemeClr val="dk1"/>
                </a:solidFill>
              </a:rPr>
              <a:t>Property development at Earmarked land Parcels </a:t>
            </a:r>
            <a:endParaRPr sz="1600" b="1" dirty="0">
              <a:solidFill>
                <a:schemeClr val="dk1"/>
              </a:solidFill>
            </a:endParaRPr>
          </a:p>
        </p:txBody>
      </p:sp>
      <p:sp>
        <p:nvSpPr>
          <p:cNvPr id="10" name="Google Shape;741;p33">
            <a:extLst>
              <a:ext uri="{FF2B5EF4-FFF2-40B4-BE49-F238E27FC236}">
                <a16:creationId xmlns:a16="http://schemas.microsoft.com/office/drawing/2014/main" id="{8A33AE7C-992A-F670-E464-C9482EEBF586}"/>
              </a:ext>
            </a:extLst>
          </p:cNvPr>
          <p:cNvSpPr txBox="1"/>
          <p:nvPr/>
        </p:nvSpPr>
        <p:spPr>
          <a:xfrm>
            <a:off x="1820801" y="635406"/>
            <a:ext cx="670443" cy="85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11" name="Google Shape;740;p33">
            <a:extLst>
              <a:ext uri="{FF2B5EF4-FFF2-40B4-BE49-F238E27FC236}">
                <a16:creationId xmlns:a16="http://schemas.microsoft.com/office/drawing/2014/main" id="{FB433E1F-4852-AEC2-322F-82C0381F8C55}"/>
              </a:ext>
            </a:extLst>
          </p:cNvPr>
          <p:cNvSpPr/>
          <p:nvPr/>
        </p:nvSpPr>
        <p:spPr>
          <a:xfrm>
            <a:off x="508000" y="2485868"/>
            <a:ext cx="3512910" cy="33710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 algn="just"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  <a:cs typeface="Calibri"/>
                <a:sym typeface="Calibri"/>
              </a:rPr>
              <a:t>Rights of Commercial Property Development at Two land Parcels </a:t>
            </a:r>
          </a:p>
          <a:p>
            <a:pPr marL="285750" indent="-285750" algn="just"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dirty="0" err="1">
                <a:solidFill>
                  <a:srgbClr val="000000"/>
                </a:solidFill>
                <a:cs typeface="Calibri"/>
                <a:sym typeface="Calibri"/>
              </a:rPr>
              <a:t>Balewadi</a:t>
            </a:r>
            <a:r>
              <a:rPr lang="en-US" sz="1600" dirty="0">
                <a:solidFill>
                  <a:srgbClr val="000000"/>
                </a:solidFill>
                <a:cs typeface="Calibri"/>
                <a:sym typeface="Calibri"/>
              </a:rPr>
              <a:t> – 4.75 ha</a:t>
            </a:r>
          </a:p>
          <a:p>
            <a:pPr algn="just">
              <a:buClr>
                <a:srgbClr val="000000"/>
              </a:buClr>
              <a:buSzPts val="1600"/>
            </a:pPr>
            <a:r>
              <a:rPr lang="en-US" sz="1600" dirty="0">
                <a:solidFill>
                  <a:srgbClr val="000000"/>
                </a:solidFill>
                <a:cs typeface="Calibri"/>
                <a:sym typeface="Calibri"/>
              </a:rPr>
              <a:t>       Maan – 18.20 ha</a:t>
            </a:r>
          </a:p>
          <a:p>
            <a:pPr algn="just">
              <a:buClr>
                <a:srgbClr val="000000"/>
              </a:buClr>
              <a:buSzPts val="1600"/>
            </a:pPr>
            <a:r>
              <a:rPr lang="en-US" sz="1600" dirty="0">
                <a:solidFill>
                  <a:srgbClr val="000000"/>
                </a:solidFill>
                <a:cs typeface="Calibri"/>
                <a:sym typeface="Calibri"/>
              </a:rPr>
              <a:t>       Total : 23 Ha</a:t>
            </a:r>
          </a:p>
          <a:p>
            <a:pPr algn="just">
              <a:buClr>
                <a:srgbClr val="000000"/>
              </a:buClr>
              <a:buSzPts val="1600"/>
            </a:pPr>
            <a:endParaRPr lang="en-US" sz="1600" dirty="0">
              <a:solidFill>
                <a:srgbClr val="000000"/>
              </a:solidFill>
              <a:cs typeface="Calibri"/>
              <a:sym typeface="Calibri"/>
            </a:endParaRPr>
          </a:p>
          <a:p>
            <a:pPr marL="285750" indent="-285750" algn="just"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  <a:cs typeface="Calibri"/>
                <a:sym typeface="Calibri"/>
              </a:rPr>
              <a:t>Rights to lease of property </a:t>
            </a:r>
            <a:r>
              <a:rPr lang="en-US" sz="1600" dirty="0">
                <a:solidFill>
                  <a:srgbClr val="000000"/>
                </a:solidFill>
                <a:cs typeface="Calibri"/>
                <a:sym typeface="Calibri"/>
              </a:rPr>
              <a:t>for a period of 60 years. (35 years extendable for additional 25 years)</a:t>
            </a: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39;p33">
            <a:extLst>
              <a:ext uri="{FF2B5EF4-FFF2-40B4-BE49-F238E27FC236}">
                <a16:creationId xmlns:a16="http://schemas.microsoft.com/office/drawing/2014/main" id="{F6B03802-7CE8-99DF-9C4C-A12E61F05DEC}"/>
              </a:ext>
            </a:extLst>
          </p:cNvPr>
          <p:cNvSpPr/>
          <p:nvPr/>
        </p:nvSpPr>
        <p:spPr>
          <a:xfrm>
            <a:off x="4516710" y="1412049"/>
            <a:ext cx="3320503" cy="7975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1600" b="1" dirty="0">
                <a:solidFill>
                  <a:schemeClr val="dk1"/>
                </a:solidFill>
              </a:rPr>
              <a:t>Property development over Stations </a:t>
            </a:r>
            <a:endParaRPr sz="1600" b="1" dirty="0">
              <a:solidFill>
                <a:schemeClr val="dk1"/>
              </a:solidFill>
            </a:endParaRPr>
          </a:p>
        </p:txBody>
      </p:sp>
      <p:sp>
        <p:nvSpPr>
          <p:cNvPr id="13" name="Google Shape;741;p33">
            <a:extLst>
              <a:ext uri="{FF2B5EF4-FFF2-40B4-BE49-F238E27FC236}">
                <a16:creationId xmlns:a16="http://schemas.microsoft.com/office/drawing/2014/main" id="{70BC1DF1-2523-B79E-CEAB-0FCFA43B8304}"/>
              </a:ext>
            </a:extLst>
          </p:cNvPr>
          <p:cNvSpPr txBox="1"/>
          <p:nvPr/>
        </p:nvSpPr>
        <p:spPr>
          <a:xfrm>
            <a:off x="5695629" y="597681"/>
            <a:ext cx="670443" cy="90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800" b="1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14" name="Google Shape;740;p33">
            <a:extLst>
              <a:ext uri="{FF2B5EF4-FFF2-40B4-BE49-F238E27FC236}">
                <a16:creationId xmlns:a16="http://schemas.microsoft.com/office/drawing/2014/main" id="{6ECD164C-284C-A886-6B87-604C3CDE3AF4}"/>
              </a:ext>
            </a:extLst>
          </p:cNvPr>
          <p:cNvSpPr/>
          <p:nvPr/>
        </p:nvSpPr>
        <p:spPr>
          <a:xfrm>
            <a:off x="4484007" y="2638268"/>
            <a:ext cx="3512910" cy="25538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 algn="just"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cs typeface="Calibri"/>
                <a:sym typeface="Calibri"/>
              </a:rPr>
              <a:t>Commercial Property Development is permitted </a:t>
            </a:r>
            <a:r>
              <a:rPr lang="en-US" sz="1600" dirty="0" err="1">
                <a:solidFill>
                  <a:srgbClr val="000000"/>
                </a:solidFill>
                <a:cs typeface="Calibri"/>
                <a:sym typeface="Calibri"/>
              </a:rPr>
              <a:t>upto</a:t>
            </a:r>
            <a:r>
              <a:rPr lang="en-US" sz="1600" dirty="0">
                <a:solidFill>
                  <a:srgbClr val="000000"/>
                </a:solidFill>
                <a:cs typeface="Calibri"/>
                <a:sym typeface="Calibri"/>
              </a:rPr>
              <a:t> 4 floors above the Platform (60,000 sq ft per station)</a:t>
            </a:r>
          </a:p>
          <a:p>
            <a:pPr algn="just">
              <a:buClr>
                <a:srgbClr val="000000"/>
              </a:buClr>
              <a:buSzPts val="1600"/>
            </a:pPr>
            <a:endParaRPr lang="en-US" sz="1600" dirty="0">
              <a:solidFill>
                <a:srgbClr val="000000"/>
              </a:solidFill>
              <a:cs typeface="Calibri"/>
              <a:sym typeface="Calibri"/>
            </a:endParaRPr>
          </a:p>
          <a:p>
            <a:pPr marL="285750" indent="-285750" algn="just"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  <a:cs typeface="Calibri"/>
                <a:sym typeface="Calibri"/>
              </a:rPr>
              <a:t>Rights to lease of property </a:t>
            </a:r>
            <a:r>
              <a:rPr lang="en-US" sz="1600" dirty="0">
                <a:solidFill>
                  <a:srgbClr val="000000"/>
                </a:solidFill>
                <a:cs typeface="Calibri"/>
                <a:sym typeface="Calibri"/>
              </a:rPr>
              <a:t>for a period equivalent to Concession Period</a:t>
            </a: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741;p33">
            <a:extLst>
              <a:ext uri="{FF2B5EF4-FFF2-40B4-BE49-F238E27FC236}">
                <a16:creationId xmlns:a16="http://schemas.microsoft.com/office/drawing/2014/main" id="{56FE0995-5931-C0E4-F4DA-EF4BD92E0EF2}"/>
              </a:ext>
            </a:extLst>
          </p:cNvPr>
          <p:cNvSpPr txBox="1"/>
          <p:nvPr/>
        </p:nvSpPr>
        <p:spPr>
          <a:xfrm>
            <a:off x="9970196" y="582825"/>
            <a:ext cx="670443" cy="90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800" b="1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3</a:t>
            </a:r>
            <a:endParaRPr dirty="0"/>
          </a:p>
        </p:txBody>
      </p:sp>
      <p:sp>
        <p:nvSpPr>
          <p:cNvPr id="16" name="Google Shape;739;p33">
            <a:extLst>
              <a:ext uri="{FF2B5EF4-FFF2-40B4-BE49-F238E27FC236}">
                <a16:creationId xmlns:a16="http://schemas.microsoft.com/office/drawing/2014/main" id="{003354C5-8012-E918-8712-0D5FE7D178F0}"/>
              </a:ext>
            </a:extLst>
          </p:cNvPr>
          <p:cNvSpPr/>
          <p:nvPr/>
        </p:nvSpPr>
        <p:spPr>
          <a:xfrm>
            <a:off x="8824294" y="1382236"/>
            <a:ext cx="3093810" cy="7975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1600" b="1" dirty="0">
                <a:solidFill>
                  <a:schemeClr val="dk1"/>
                </a:solidFill>
              </a:rPr>
              <a:t>Sell of unutilised TDR generated out of stations   </a:t>
            </a:r>
            <a:endParaRPr sz="1600" b="1" dirty="0">
              <a:solidFill>
                <a:schemeClr val="dk1"/>
              </a:solidFill>
            </a:endParaRPr>
          </a:p>
        </p:txBody>
      </p:sp>
      <p:sp>
        <p:nvSpPr>
          <p:cNvPr id="17" name="Google Shape;740;p33">
            <a:extLst>
              <a:ext uri="{FF2B5EF4-FFF2-40B4-BE49-F238E27FC236}">
                <a16:creationId xmlns:a16="http://schemas.microsoft.com/office/drawing/2014/main" id="{ED7D9250-3B7D-E2DD-7BD0-4901A3582471}"/>
              </a:ext>
            </a:extLst>
          </p:cNvPr>
          <p:cNvSpPr/>
          <p:nvPr/>
        </p:nvSpPr>
        <p:spPr>
          <a:xfrm>
            <a:off x="8705850" y="2590172"/>
            <a:ext cx="3356022" cy="17366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 algn="just"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dirty="0" err="1">
                <a:solidFill>
                  <a:srgbClr val="000000"/>
                </a:solidFill>
                <a:cs typeface="Calibri"/>
                <a:sym typeface="Calibri"/>
              </a:rPr>
              <a:t>Unutilised</a:t>
            </a:r>
            <a:r>
              <a:rPr lang="en-US" sz="1600" b="1" dirty="0">
                <a:solidFill>
                  <a:srgbClr val="000000"/>
                </a:solidFill>
                <a:cs typeface="Calibri"/>
                <a:sym typeface="Calibri"/>
              </a:rPr>
              <a:t> development </a:t>
            </a:r>
            <a:r>
              <a:rPr lang="en-US" sz="1600" dirty="0">
                <a:solidFill>
                  <a:srgbClr val="000000"/>
                </a:solidFill>
                <a:cs typeface="Calibri"/>
                <a:sym typeface="Calibri"/>
              </a:rPr>
              <a:t>potential i.e. TDR generated out of  stations can be sold as per applicable laws and regulations </a:t>
            </a:r>
          </a:p>
          <a:p>
            <a:pPr algn="just">
              <a:buClr>
                <a:srgbClr val="000000"/>
              </a:buClr>
              <a:buSzPts val="1600"/>
            </a:pPr>
            <a:endParaRPr lang="en-US" sz="1600" dirty="0">
              <a:solidFill>
                <a:srgbClr val="000000"/>
              </a:solidFill>
              <a:cs typeface="Calibri"/>
              <a:sym typeface="Calibri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5621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FD938DE-B9A6-8E4D-E37A-D012995A8154}"/>
              </a:ext>
            </a:extLst>
          </p:cNvPr>
          <p:cNvSpPr/>
          <p:nvPr/>
        </p:nvSpPr>
        <p:spPr>
          <a:xfrm>
            <a:off x="4622369" y="3444597"/>
            <a:ext cx="3102385" cy="2733075"/>
          </a:xfrm>
          <a:prstGeom prst="rect">
            <a:avLst/>
          </a:pr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5E176D0-576D-AF8C-D601-FB768FB6B761}"/>
              </a:ext>
            </a:extLst>
          </p:cNvPr>
          <p:cNvSpPr/>
          <p:nvPr/>
        </p:nvSpPr>
        <p:spPr>
          <a:xfrm>
            <a:off x="8247107" y="3444597"/>
            <a:ext cx="3605513" cy="2733075"/>
          </a:xfrm>
          <a:prstGeom prst="rect">
            <a:avLst/>
          </a:prstGeom>
          <a:solidFill>
            <a:schemeClr val="bg1">
              <a:lumMod val="6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D72958-4CAD-EA8B-BE33-7A970C3BA38C}"/>
              </a:ext>
            </a:extLst>
          </p:cNvPr>
          <p:cNvSpPr/>
          <p:nvPr/>
        </p:nvSpPr>
        <p:spPr>
          <a:xfrm>
            <a:off x="946113" y="3444597"/>
            <a:ext cx="3102385" cy="2733075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45F678-D5A3-03CC-481A-1327B9D14BC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905" y="6426843"/>
            <a:ext cx="1242060" cy="34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D63B5F-6FC9-A84C-976C-69BD5A179A79}"/>
              </a:ext>
            </a:extLst>
          </p:cNvPr>
          <p:cNvCxnSpPr>
            <a:cxnSpLocks/>
          </p:cNvCxnSpPr>
          <p:nvPr/>
        </p:nvCxnSpPr>
        <p:spPr>
          <a:xfrm flipV="1">
            <a:off x="339380" y="1270199"/>
            <a:ext cx="0" cy="5047092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BABAE93-1EC0-3E71-D33A-7A3827487AEC}"/>
              </a:ext>
            </a:extLst>
          </p:cNvPr>
          <p:cNvSpPr txBox="1"/>
          <p:nvPr/>
        </p:nvSpPr>
        <p:spPr>
          <a:xfrm>
            <a:off x="408610" y="208344"/>
            <a:ext cx="9533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D0013"/>
                </a:solidFill>
                <a:latin typeface="Product sans" panose="020B0403030502040203" pitchFamily="34" charset="0"/>
              </a:rPr>
              <a:t>BARRIERS TO VCF IN INDIA</a:t>
            </a: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3E0B870E-3BBB-AE36-8603-C9D4E02026C1}"/>
              </a:ext>
            </a:extLst>
          </p:cNvPr>
          <p:cNvSpPr/>
          <p:nvPr/>
        </p:nvSpPr>
        <p:spPr>
          <a:xfrm>
            <a:off x="786935" y="1423426"/>
            <a:ext cx="3836578" cy="901521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21F81AF6-2167-BA6C-E35C-8EB7488F2225}"/>
              </a:ext>
            </a:extLst>
          </p:cNvPr>
          <p:cNvSpPr/>
          <p:nvPr/>
        </p:nvSpPr>
        <p:spPr>
          <a:xfrm>
            <a:off x="4262823" y="1423426"/>
            <a:ext cx="3836578" cy="901521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8BBFD675-E05C-D471-0CC3-7FE535BD552D}"/>
              </a:ext>
            </a:extLst>
          </p:cNvPr>
          <p:cNvSpPr/>
          <p:nvPr/>
        </p:nvSpPr>
        <p:spPr>
          <a:xfrm>
            <a:off x="7741527" y="1423426"/>
            <a:ext cx="3836578" cy="901521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0081ED8-C936-DA7B-3331-8F0E391CF995}"/>
              </a:ext>
            </a:extLst>
          </p:cNvPr>
          <p:cNvSpPr/>
          <p:nvPr/>
        </p:nvSpPr>
        <p:spPr>
          <a:xfrm>
            <a:off x="1610781" y="888551"/>
            <a:ext cx="1842484" cy="184248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4BA1555-833E-2BE7-5205-FE34E36A27FC}"/>
              </a:ext>
            </a:extLst>
          </p:cNvPr>
          <p:cNvSpPr/>
          <p:nvPr/>
        </p:nvSpPr>
        <p:spPr>
          <a:xfrm>
            <a:off x="5287037" y="888551"/>
            <a:ext cx="1842484" cy="184248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588AF75-A64B-BA0A-5F29-258CD7002170}"/>
              </a:ext>
            </a:extLst>
          </p:cNvPr>
          <p:cNvSpPr/>
          <p:nvPr/>
        </p:nvSpPr>
        <p:spPr>
          <a:xfrm>
            <a:off x="8911775" y="888551"/>
            <a:ext cx="1842484" cy="184248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evelopment - Free files and folders icons">
            <a:extLst>
              <a:ext uri="{FF2B5EF4-FFF2-40B4-BE49-F238E27FC236}">
                <a16:creationId xmlns:a16="http://schemas.microsoft.com/office/drawing/2014/main" id="{802B36EE-5A8E-0FBA-25D9-E69C4FE5A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394" y="1332763"/>
            <a:ext cx="901521" cy="90152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rrier - Free construction and tools icons">
            <a:extLst>
              <a:ext uri="{FF2B5EF4-FFF2-40B4-BE49-F238E27FC236}">
                <a16:creationId xmlns:a16="http://schemas.microsoft.com/office/drawing/2014/main" id="{04DF1CB6-0250-71CF-FB62-5A64F6C0B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895" y="1332763"/>
            <a:ext cx="901521" cy="90152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uggestion - Free communications icons">
            <a:extLst>
              <a:ext uri="{FF2B5EF4-FFF2-40B4-BE49-F238E27FC236}">
                <a16:creationId xmlns:a16="http://schemas.microsoft.com/office/drawing/2014/main" id="{437DD5C0-446D-C6C5-0DDE-3A0D2F1ED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746" y="1213052"/>
            <a:ext cx="1104836" cy="110483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A8316F7-6171-75F0-4064-68F1AEE04F65}"/>
              </a:ext>
            </a:extLst>
          </p:cNvPr>
          <p:cNvSpPr txBox="1"/>
          <p:nvPr/>
        </p:nvSpPr>
        <p:spPr>
          <a:xfrm>
            <a:off x="1430033" y="2745631"/>
            <a:ext cx="2203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OF VALUE CREATING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90AEF8-CA61-DB31-9D2A-A5872C4559AB}"/>
              </a:ext>
            </a:extLst>
          </p:cNvPr>
          <p:cNvSpPr txBox="1"/>
          <p:nvPr/>
        </p:nvSpPr>
        <p:spPr>
          <a:xfrm>
            <a:off x="5301416" y="2857885"/>
            <a:ext cx="1842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EA8AF7-41F4-F2C9-2825-9216DA45EB80}"/>
              </a:ext>
            </a:extLst>
          </p:cNvPr>
          <p:cNvSpPr txBox="1"/>
          <p:nvPr/>
        </p:nvSpPr>
        <p:spPr>
          <a:xfrm>
            <a:off x="8640313" y="2857885"/>
            <a:ext cx="2389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B3BC4F-1407-6130-8CA2-698587C95848}"/>
              </a:ext>
            </a:extLst>
          </p:cNvPr>
          <p:cNvSpPr txBox="1"/>
          <p:nvPr/>
        </p:nvSpPr>
        <p:spPr>
          <a:xfrm>
            <a:off x="946114" y="3428272"/>
            <a:ext cx="31023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Aligning PT to best capture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Integrating PT and Urban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Multimodal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Affordable/ integrated fares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mile connectivity and accessibility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3907FA-A6ED-6A75-1CB6-1BB2334DEE3D}"/>
              </a:ext>
            </a:extLst>
          </p:cNvPr>
          <p:cNvSpPr txBox="1"/>
          <p:nvPr/>
        </p:nvSpPr>
        <p:spPr>
          <a:xfrm>
            <a:off x="4622370" y="3439733"/>
            <a:ext cx="310239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joint planning between metro and city planning authorities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detailed enforceable mechanism to distribute revenue to support PT projects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Incomplete and partially implemented planning regulations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4CF529-F36B-F5A0-66BB-A761BA09815B}"/>
              </a:ext>
            </a:extLst>
          </p:cNvPr>
          <p:cNvSpPr txBox="1"/>
          <p:nvPr/>
        </p:nvSpPr>
        <p:spPr>
          <a:xfrm>
            <a:off x="7990376" y="3554104"/>
            <a:ext cx="3715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Mandating ULB, Bus-based PT agencies’ participation (PTAs) in metro planning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Incentivizing ULBs and PTAs for integration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TOD Zoning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efficient last mine connectivity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Forming UMTA-like institutions for PT T-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ransport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Fund 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single state level fund + city level)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enforceable mechanism for collection, deposition and distribution of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E80C1CC-56CD-7509-FE60-18CADE6B5767}"/>
              </a:ext>
            </a:extLst>
          </p:cNvPr>
          <p:cNvCxnSpPr>
            <a:cxnSpLocks/>
          </p:cNvCxnSpPr>
          <p:nvPr/>
        </p:nvCxnSpPr>
        <p:spPr>
          <a:xfrm>
            <a:off x="1588840" y="6597975"/>
            <a:ext cx="8661576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3C127BC-628B-9D35-FB98-0F82F81016E4}"/>
              </a:ext>
            </a:extLst>
          </p:cNvPr>
          <p:cNvCxnSpPr>
            <a:cxnSpLocks/>
          </p:cNvCxnSpPr>
          <p:nvPr/>
        </p:nvCxnSpPr>
        <p:spPr>
          <a:xfrm>
            <a:off x="497773" y="721109"/>
            <a:ext cx="11464925" cy="0"/>
          </a:xfrm>
          <a:prstGeom prst="line">
            <a:avLst/>
          </a:prstGeom>
          <a:ln w="38100">
            <a:solidFill>
              <a:srgbClr val="7D0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836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3F7DF35-F044-08EE-EB24-58B165AE989C}"/>
              </a:ext>
            </a:extLst>
          </p:cNvPr>
          <p:cNvSpPr/>
          <p:nvPr/>
        </p:nvSpPr>
        <p:spPr>
          <a:xfrm>
            <a:off x="198438" y="2093913"/>
            <a:ext cx="3740150" cy="490537"/>
          </a:xfrm>
          <a:prstGeom prst="round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sz="1600" b="1" dirty="0">
                <a:solidFill>
                  <a:schemeClr val="tx1"/>
                </a:solidFill>
                <a:latin typeface="Product Sans" panose="020B0403030502040203" pitchFamily="34" charset="0"/>
              </a:rPr>
              <a:t>Planning, Regulatory &amp; institutional framework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482C2C-795D-9B79-2779-A364AFBFE79B}"/>
              </a:ext>
            </a:extLst>
          </p:cNvPr>
          <p:cNvSpPr txBox="1"/>
          <p:nvPr/>
        </p:nvSpPr>
        <p:spPr>
          <a:xfrm>
            <a:off x="198438" y="2876550"/>
            <a:ext cx="3740150" cy="34392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latin typeface="Product Sans" panose="020B0403030502040203" pitchFamily="34" charset="0"/>
              </a:rPr>
              <a:t>No integration between ULB &amp; SPV at metro planning stage.</a:t>
            </a:r>
          </a:p>
          <a:p>
            <a:pPr>
              <a:defRPr/>
            </a:pPr>
            <a:endParaRPr lang="en-IN" sz="1400" dirty="0">
              <a:latin typeface="Product Sans" panose="020B040303050204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latin typeface="Product Sans" panose="020B0403030502040203" pitchFamily="34" charset="0"/>
              </a:rPr>
              <a:t>TOD notifications/policies at the state level are not sufficiently developed. They lack the following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IN" sz="1400" dirty="0">
              <a:latin typeface="Product Sans" panose="020B040303050204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latin typeface="Product Sans" panose="020B0403030502040203" pitchFamily="34" charset="0"/>
              </a:rPr>
              <a:t>Local Area Planning Guidelines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latin typeface="Product Sans" panose="020B0403030502040203" pitchFamily="34" charset="0"/>
              </a:rPr>
              <a:t>Plot amalgamation guidelines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latin typeface="Product Sans" panose="020B0403030502040203" pitchFamily="34" charset="0"/>
              </a:rPr>
              <a:t>Building form regulations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latin typeface="Product Sans" panose="020B0403030502040203" pitchFamily="34" charset="0"/>
              </a:rPr>
              <a:t>Other detailed DCR to aid mobility and integration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latin typeface="Product Sans" panose="020B0403030502040203" pitchFamily="34" charset="0"/>
              </a:rPr>
              <a:t>Clear revenue sharing mechanisms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78E3BDB-AA3E-457E-9F28-C4E27F3DB63E}"/>
              </a:ext>
            </a:extLst>
          </p:cNvPr>
          <p:cNvSpPr/>
          <p:nvPr/>
        </p:nvSpPr>
        <p:spPr>
          <a:xfrm>
            <a:off x="4235450" y="2098675"/>
            <a:ext cx="3581400" cy="490538"/>
          </a:xfrm>
          <a:prstGeom prst="round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sz="1600" b="1" dirty="0">
                <a:solidFill>
                  <a:schemeClr val="tx1"/>
                </a:solidFill>
                <a:latin typeface="Product Sans" panose="020B0403030502040203" pitchFamily="34" charset="0"/>
              </a:rPr>
              <a:t>Finance &amp; funding methods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DDFF34-7734-751D-D9AF-EBA1F133A7C5}"/>
              </a:ext>
            </a:extLst>
          </p:cNvPr>
          <p:cNvSpPr txBox="1"/>
          <p:nvPr/>
        </p:nvSpPr>
        <p:spPr>
          <a:xfrm>
            <a:off x="4235450" y="2876550"/>
            <a:ext cx="3581400" cy="27241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latin typeface="Product Sans" panose="020B0403030502040203" pitchFamily="34" charset="0"/>
              </a:rPr>
              <a:t>Cities should implement multiple VCF methods rather </a:t>
            </a:r>
            <a:r>
              <a:rPr lang="en-IN" sz="1400" dirty="0" err="1">
                <a:latin typeface="Product Sans" panose="020B0403030502040203" pitchFamily="34" charset="0"/>
              </a:rPr>
              <a:t>tha</a:t>
            </a:r>
            <a:r>
              <a:rPr lang="en-IN" sz="1400" dirty="0">
                <a:latin typeface="Product Sans" panose="020B0403030502040203" pitchFamily="34" charset="0"/>
              </a:rPr>
              <a:t> focus on just one or two (like sale of </a:t>
            </a:r>
            <a:r>
              <a:rPr lang="en-IN" sz="1400" dirty="0" err="1">
                <a:latin typeface="Product Sans" panose="020B0403030502040203" pitchFamily="34" charset="0"/>
              </a:rPr>
              <a:t>addn</a:t>
            </a:r>
            <a:r>
              <a:rPr lang="en-IN" sz="1400" dirty="0">
                <a:latin typeface="Product Sans" panose="020B0403030502040203" pitchFamily="34" charset="0"/>
              </a:rPr>
              <a:t> FAR)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IN" sz="1400" dirty="0">
              <a:latin typeface="Product Sans" panose="020B040303050204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latin typeface="Product Sans" panose="020B0403030502040203" pitchFamily="34" charset="0"/>
              </a:rPr>
              <a:t>Focus on value capture from other than Land Value also important.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IN" sz="1400" dirty="0">
              <a:latin typeface="Product Sans" panose="020B040303050204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latin typeface="Product Sans" panose="020B0403030502040203" pitchFamily="34" charset="0"/>
              </a:rPr>
              <a:t>Even additional FSI would require structured &amp; conducive TOD regulations which attract people &amp; developers.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B4217B-3914-3401-F9CA-686DE27666A1}"/>
              </a:ext>
            </a:extLst>
          </p:cNvPr>
          <p:cNvSpPr txBox="1"/>
          <p:nvPr/>
        </p:nvSpPr>
        <p:spPr>
          <a:xfrm>
            <a:off x="8113713" y="2876550"/>
            <a:ext cx="3879850" cy="24857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latin typeface="Product Sans" panose="020B0403030502040203" pitchFamily="34" charset="0"/>
              </a:rPr>
              <a:t>Real estate market study should be integral to TOD planning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IN" sz="1400" dirty="0">
              <a:latin typeface="Product Sans" panose="020B040303050204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latin typeface="Product Sans" panose="020B0403030502040203" pitchFamily="34" charset="0"/>
              </a:rPr>
              <a:t>Undeveloped or partially developed DCR and unclear revenue sharing / prioritisation of Value Distribution hinders  market development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IN" sz="1400" dirty="0">
              <a:latin typeface="Product Sans" panose="020B040303050204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latin typeface="Product Sans" panose="020B0403030502040203" pitchFamily="34" charset="0"/>
              </a:rPr>
              <a:t>Importance of implementing value capture at right time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BC9F3A-6588-1B35-58FC-D09DECC5C94C}"/>
              </a:ext>
            </a:extLst>
          </p:cNvPr>
          <p:cNvSpPr/>
          <p:nvPr/>
        </p:nvSpPr>
        <p:spPr>
          <a:xfrm>
            <a:off x="8113713" y="2093913"/>
            <a:ext cx="3879850" cy="490537"/>
          </a:xfrm>
          <a:prstGeom prst="round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sz="1600" b="1" dirty="0">
                <a:solidFill>
                  <a:schemeClr val="tx1"/>
                </a:solidFill>
                <a:latin typeface="Product Sans" panose="020B0403030502040203" pitchFamily="34" charset="0"/>
              </a:rPr>
              <a:t>Risk management/ Market </a:t>
            </a:r>
          </a:p>
        </p:txBody>
      </p:sp>
      <p:sp>
        <p:nvSpPr>
          <p:cNvPr id="2" name="Google Shape;829;p37">
            <a:extLst>
              <a:ext uri="{FF2B5EF4-FFF2-40B4-BE49-F238E27FC236}">
                <a16:creationId xmlns:a16="http://schemas.microsoft.com/office/drawing/2014/main" id="{FFAFA645-BFBE-58FA-3134-DE76AECC2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7" y="197929"/>
            <a:ext cx="11872913" cy="52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b="1" dirty="0">
                <a:solidFill>
                  <a:srgbClr val="7D0013"/>
                </a:solidFill>
                <a:latin typeface="Product sans" panose="020B0403030502040203" pitchFamily="34" charset="0"/>
                <a:sym typeface="Arial" panose="020B0604020202020204" pitchFamily="34" charset="0"/>
              </a:rPr>
              <a:t>STATE LEVEL </a:t>
            </a:r>
            <a:r>
              <a:rPr lang="en-IN" altLang="en-US" b="1" dirty="0">
                <a:solidFill>
                  <a:srgbClr val="7D0013"/>
                </a:solidFill>
                <a:latin typeface="Product sans" panose="020B0403030502040203" pitchFamily="34" charset="0"/>
              </a:rPr>
              <a:t>TOD POLICIES ARE STILL INCOMPLETE </a:t>
            </a:r>
            <a:endParaRPr lang="en-US" altLang="en-US" b="1" dirty="0">
              <a:solidFill>
                <a:srgbClr val="7D0013"/>
              </a:solidFill>
              <a:latin typeface="Product sans" panose="020B0403030502040203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A5C5E30-1578-E891-9F02-2EB776B3BF76}"/>
              </a:ext>
            </a:extLst>
          </p:cNvPr>
          <p:cNvCxnSpPr>
            <a:cxnSpLocks/>
          </p:cNvCxnSpPr>
          <p:nvPr/>
        </p:nvCxnSpPr>
        <p:spPr>
          <a:xfrm>
            <a:off x="497773" y="721109"/>
            <a:ext cx="11464925" cy="0"/>
          </a:xfrm>
          <a:prstGeom prst="line">
            <a:avLst/>
          </a:prstGeom>
          <a:ln w="38100">
            <a:solidFill>
              <a:srgbClr val="7D0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98034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45F678-D5A3-03CC-481A-1327B9D14BC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905" y="6426843"/>
            <a:ext cx="1242060" cy="34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D63B5F-6FC9-A84C-976C-69BD5A179A79}"/>
              </a:ext>
            </a:extLst>
          </p:cNvPr>
          <p:cNvCxnSpPr>
            <a:cxnSpLocks/>
          </p:cNvCxnSpPr>
          <p:nvPr/>
        </p:nvCxnSpPr>
        <p:spPr>
          <a:xfrm flipV="1">
            <a:off x="339380" y="1270199"/>
            <a:ext cx="0" cy="5047092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75405C1-0553-5705-6E35-3591EEB9C0F9}"/>
              </a:ext>
            </a:extLst>
          </p:cNvPr>
          <p:cNvCxnSpPr>
            <a:cxnSpLocks/>
          </p:cNvCxnSpPr>
          <p:nvPr/>
        </p:nvCxnSpPr>
        <p:spPr>
          <a:xfrm>
            <a:off x="1588840" y="6597975"/>
            <a:ext cx="8661576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A5FD74F-A201-5D32-0BAC-B5A707CD9A3D}"/>
              </a:ext>
            </a:extLst>
          </p:cNvPr>
          <p:cNvSpPr txBox="1"/>
          <p:nvPr/>
        </p:nvSpPr>
        <p:spPr>
          <a:xfrm>
            <a:off x="721360" y="2956560"/>
            <a:ext cx="379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C0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415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3FC032-BAF4-D2C3-D323-A78B60E8AE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742" t="44158" r="323" b="44228"/>
          <a:stretch>
            <a:fillRect/>
          </a:stretch>
        </p:blipFill>
        <p:spPr>
          <a:xfrm>
            <a:off x="11346425" y="3070121"/>
            <a:ext cx="845575" cy="123640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69A64C8-7BF0-A00E-A6A9-043E4856B3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82969" y="482356"/>
            <a:ext cx="10515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C00000"/>
                </a:solidFill>
              </a:rPr>
              <a:t>NON FARE REVENUE AND VALUE CAPTURE FINANCING   </a:t>
            </a:r>
          </a:p>
        </p:txBody>
      </p:sp>
      <p:pic>
        <p:nvPicPr>
          <p:cNvPr id="1028" name="Picture 4" descr="Real Estate Development | WMATA">
            <a:extLst>
              <a:ext uri="{FF2B5EF4-FFF2-40B4-BE49-F238E27FC236}">
                <a16:creationId xmlns:a16="http://schemas.microsoft.com/office/drawing/2014/main" id="{62BA8B3D-3674-1208-589B-19D680D8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118" y="1814146"/>
            <a:ext cx="7119764" cy="193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DD2F5-A4A7-57BB-26EE-31A535F406C9}"/>
              </a:ext>
            </a:extLst>
          </p:cNvPr>
          <p:cNvSpPr txBox="1"/>
          <p:nvPr/>
        </p:nvSpPr>
        <p:spPr>
          <a:xfrm>
            <a:off x="5269523" y="5176324"/>
            <a:ext cx="2942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Gautam Patel </a:t>
            </a:r>
          </a:p>
          <a:p>
            <a:r>
              <a:rPr lang="en-US" dirty="0"/>
              <a:t>Principal Consultant </a:t>
            </a:r>
          </a:p>
          <a:p>
            <a:r>
              <a:rPr lang="en-US" dirty="0"/>
              <a:t>Coordinates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5AC3D4-2E03-58B1-80A8-263E61AEC40D}"/>
              </a:ext>
            </a:extLst>
          </p:cNvPr>
          <p:cNvSpPr txBox="1"/>
          <p:nvPr/>
        </p:nvSpPr>
        <p:spPr>
          <a:xfrm>
            <a:off x="3365500" y="104179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Prospects and Challenges for Indian Public Transport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C94408-8B9E-8A86-6601-C5D68A451408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6365" y="4650059"/>
            <a:ext cx="1719270" cy="44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1936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5981B2-4C58-6B9A-66C3-4AE2A14CA477}"/>
              </a:ext>
            </a:extLst>
          </p:cNvPr>
          <p:cNvSpPr/>
          <p:nvPr/>
        </p:nvSpPr>
        <p:spPr>
          <a:xfrm>
            <a:off x="0" y="2803198"/>
            <a:ext cx="12192000" cy="20964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98F3CC33-09AD-F615-01B1-5C0D7C5B4FAA}"/>
              </a:ext>
            </a:extLst>
          </p:cNvPr>
          <p:cNvSpPr/>
          <p:nvPr/>
        </p:nvSpPr>
        <p:spPr>
          <a:xfrm>
            <a:off x="4946806" y="1235250"/>
            <a:ext cx="2433711" cy="2521890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68409BA3-721F-A0AC-736F-1877291E1D32}"/>
              </a:ext>
            </a:extLst>
          </p:cNvPr>
          <p:cNvSpPr/>
          <p:nvPr/>
        </p:nvSpPr>
        <p:spPr>
          <a:xfrm>
            <a:off x="6219934" y="2590471"/>
            <a:ext cx="2433711" cy="2521890"/>
          </a:xfrm>
          <a:prstGeom prst="diamond">
            <a:avLst/>
          </a:prstGeom>
          <a:solidFill>
            <a:srgbClr val="2F5597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D6ABF43A-95B1-F6B7-9086-76559E862709}"/>
              </a:ext>
            </a:extLst>
          </p:cNvPr>
          <p:cNvSpPr/>
          <p:nvPr/>
        </p:nvSpPr>
        <p:spPr>
          <a:xfrm>
            <a:off x="3673678" y="2590471"/>
            <a:ext cx="2433711" cy="2521890"/>
          </a:xfrm>
          <a:prstGeom prst="diamond">
            <a:avLst/>
          </a:prstGeom>
          <a:solidFill>
            <a:srgbClr val="2F5597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AD7BD7D3-6743-1BB6-6BC6-85DE833B1764}"/>
              </a:ext>
            </a:extLst>
          </p:cNvPr>
          <p:cNvSpPr/>
          <p:nvPr/>
        </p:nvSpPr>
        <p:spPr>
          <a:xfrm>
            <a:off x="4946806" y="3945692"/>
            <a:ext cx="2433711" cy="2521890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00F55E-C0A7-AE3C-C664-77875190F174}"/>
              </a:ext>
            </a:extLst>
          </p:cNvPr>
          <p:cNvSpPr/>
          <p:nvPr/>
        </p:nvSpPr>
        <p:spPr>
          <a:xfrm>
            <a:off x="5474969" y="3042540"/>
            <a:ext cx="1377387" cy="13542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CCEE6CF-C2DC-67CE-0BF9-8BD21894DB2A}"/>
              </a:ext>
            </a:extLst>
          </p:cNvPr>
          <p:cNvSpPr/>
          <p:nvPr/>
        </p:nvSpPr>
        <p:spPr>
          <a:xfrm>
            <a:off x="5474968" y="3042540"/>
            <a:ext cx="1377387" cy="1354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VCF</a:t>
            </a:r>
          </a:p>
        </p:txBody>
      </p:sp>
      <p:pic>
        <p:nvPicPr>
          <p:cNvPr id="9" name="Picture 4" descr="Business Opportunity Icons - Free SVG &amp; PNG Business Opportunity Images -  Noun Project">
            <a:extLst>
              <a:ext uri="{FF2B5EF4-FFF2-40B4-BE49-F238E27FC236}">
                <a16:creationId xmlns:a16="http://schemas.microsoft.com/office/drawing/2014/main" id="{07ED8579-8074-CE17-5F74-1CD56DD8B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316" y="1745524"/>
            <a:ext cx="1261698" cy="12616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Business Value Icons - Free SVG &amp; PNG Business Value Images - Noun Project">
            <a:extLst>
              <a:ext uri="{FF2B5EF4-FFF2-40B4-BE49-F238E27FC236}">
                <a16:creationId xmlns:a16="http://schemas.microsoft.com/office/drawing/2014/main" id="{8C2AAEF7-2F60-FFDB-7352-41B68EB76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040" y="4723498"/>
            <a:ext cx="982697" cy="9826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istribution - Free arrows icons">
            <a:extLst>
              <a:ext uri="{FF2B5EF4-FFF2-40B4-BE49-F238E27FC236}">
                <a16:creationId xmlns:a16="http://schemas.microsoft.com/office/drawing/2014/main" id="{09F87F27-42F1-3D8F-CDA4-693F2C60B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246" y="3426873"/>
            <a:ext cx="853222" cy="85322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C1D68D6-8807-469A-632C-806564316754}"/>
              </a:ext>
            </a:extLst>
          </p:cNvPr>
          <p:cNvSpPr/>
          <p:nvPr/>
        </p:nvSpPr>
        <p:spPr>
          <a:xfrm>
            <a:off x="6047601" y="6277430"/>
            <a:ext cx="247561" cy="23630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07177A3-CBF9-6D8F-4959-0550C0560ED0}"/>
              </a:ext>
            </a:extLst>
          </p:cNvPr>
          <p:cNvSpPr/>
          <p:nvPr/>
        </p:nvSpPr>
        <p:spPr>
          <a:xfrm>
            <a:off x="6047601" y="1181804"/>
            <a:ext cx="247561" cy="23630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EEEE6CA-553F-ABB5-23EB-6924A1348771}"/>
              </a:ext>
            </a:extLst>
          </p:cNvPr>
          <p:cNvSpPr/>
          <p:nvPr/>
        </p:nvSpPr>
        <p:spPr>
          <a:xfrm>
            <a:off x="8426308" y="3761303"/>
            <a:ext cx="247561" cy="236309"/>
          </a:xfrm>
          <a:prstGeom prst="ellipse">
            <a:avLst/>
          </a:prstGeom>
          <a:solidFill>
            <a:srgbClr val="2F559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8D2FEA-CCA2-458A-62CB-E586BA6C07B8}"/>
              </a:ext>
            </a:extLst>
          </p:cNvPr>
          <p:cNvSpPr/>
          <p:nvPr/>
        </p:nvSpPr>
        <p:spPr>
          <a:xfrm>
            <a:off x="3610901" y="3761303"/>
            <a:ext cx="247561" cy="236309"/>
          </a:xfrm>
          <a:prstGeom prst="ellipse">
            <a:avLst/>
          </a:prstGeom>
          <a:solidFill>
            <a:srgbClr val="2F559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Creation - Free business icons">
            <a:extLst>
              <a:ext uri="{FF2B5EF4-FFF2-40B4-BE49-F238E27FC236}">
                <a16:creationId xmlns:a16="http://schemas.microsoft.com/office/drawing/2014/main" id="{9F0D61FB-A6CF-42C7-9D3C-2B30061C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528" y="3324640"/>
            <a:ext cx="955456" cy="95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7D3532A-68D2-85F1-8B99-D15535DB8F94}"/>
              </a:ext>
            </a:extLst>
          </p:cNvPr>
          <p:cNvCxnSpPr>
            <a:cxnSpLocks/>
          </p:cNvCxnSpPr>
          <p:nvPr/>
        </p:nvCxnSpPr>
        <p:spPr>
          <a:xfrm>
            <a:off x="6422239" y="1299957"/>
            <a:ext cx="1741715" cy="0"/>
          </a:xfrm>
          <a:prstGeom prst="line">
            <a:avLst/>
          </a:prstGeom>
          <a:ln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CD03B45-E800-7AD1-194C-DA51EAE6D08F}"/>
              </a:ext>
            </a:extLst>
          </p:cNvPr>
          <p:cNvSpPr txBox="1"/>
          <p:nvPr/>
        </p:nvSpPr>
        <p:spPr>
          <a:xfrm>
            <a:off x="8238868" y="1146069"/>
            <a:ext cx="1781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VALUE CREATION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52CA81-51F7-9F37-9AA5-5EAD5B20CEDF}"/>
              </a:ext>
            </a:extLst>
          </p:cNvPr>
          <p:cNvCxnSpPr>
            <a:cxnSpLocks/>
          </p:cNvCxnSpPr>
          <p:nvPr/>
        </p:nvCxnSpPr>
        <p:spPr>
          <a:xfrm>
            <a:off x="8802582" y="3894958"/>
            <a:ext cx="653142" cy="0"/>
          </a:xfrm>
          <a:prstGeom prst="line">
            <a:avLst/>
          </a:prstGeom>
          <a:ln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17120FF-8F75-25F4-4D88-45AA18DC89DE}"/>
              </a:ext>
            </a:extLst>
          </p:cNvPr>
          <p:cNvCxnSpPr>
            <a:cxnSpLocks/>
          </p:cNvCxnSpPr>
          <p:nvPr/>
        </p:nvCxnSpPr>
        <p:spPr>
          <a:xfrm>
            <a:off x="2851725" y="3894958"/>
            <a:ext cx="651600" cy="0"/>
          </a:xfrm>
          <a:prstGeom prst="line">
            <a:avLst/>
          </a:prstGeom>
          <a:ln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E53FE80-D4B4-BA02-FD59-BBFC22F010FE}"/>
              </a:ext>
            </a:extLst>
          </p:cNvPr>
          <p:cNvCxnSpPr>
            <a:cxnSpLocks/>
          </p:cNvCxnSpPr>
          <p:nvPr/>
        </p:nvCxnSpPr>
        <p:spPr>
          <a:xfrm>
            <a:off x="4083242" y="6408985"/>
            <a:ext cx="1741715" cy="0"/>
          </a:xfrm>
          <a:prstGeom prst="line">
            <a:avLst/>
          </a:prstGeom>
          <a:ln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9A769ED-7E45-3838-2D43-DF4DA74A69CC}"/>
              </a:ext>
            </a:extLst>
          </p:cNvPr>
          <p:cNvSpPr txBox="1"/>
          <p:nvPr/>
        </p:nvSpPr>
        <p:spPr>
          <a:xfrm>
            <a:off x="8238868" y="1414579"/>
            <a:ext cx="2433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Increasing potential value of under-used asset as a result of public infrastructure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8C6D7A-A97E-F5C8-6CB1-92C440E3FD0F}"/>
              </a:ext>
            </a:extLst>
          </p:cNvPr>
          <p:cNvSpPr txBox="1"/>
          <p:nvPr/>
        </p:nvSpPr>
        <p:spPr>
          <a:xfrm>
            <a:off x="9455781" y="3732722"/>
            <a:ext cx="1901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VALUE RECYCLING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1A08AA-5EA6-58E2-AE22-6994213A7251}"/>
              </a:ext>
            </a:extLst>
          </p:cNvPr>
          <p:cNvSpPr txBox="1"/>
          <p:nvPr/>
        </p:nvSpPr>
        <p:spPr>
          <a:xfrm>
            <a:off x="9455780" y="4001808"/>
            <a:ext cx="24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Reinvestment of acquired monetary into same of other infrastructure projects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E64F70-98BC-E557-CE0C-94F36C12FBAB}"/>
              </a:ext>
            </a:extLst>
          </p:cNvPr>
          <p:cNvSpPr txBox="1"/>
          <p:nvPr/>
        </p:nvSpPr>
        <p:spPr>
          <a:xfrm>
            <a:off x="754327" y="2758898"/>
            <a:ext cx="2060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VALUE REALISATION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07D4D8-403F-6C89-E87B-47772E7F19C1}"/>
              </a:ext>
            </a:extLst>
          </p:cNvPr>
          <p:cNvSpPr txBox="1"/>
          <p:nvPr/>
        </p:nvSpPr>
        <p:spPr>
          <a:xfrm>
            <a:off x="397752" y="3022374"/>
            <a:ext cx="24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Subsequent investment to ensure potential asset value increase is realized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5F5273-20B3-29C8-A50D-8A6CB54B191D}"/>
              </a:ext>
            </a:extLst>
          </p:cNvPr>
          <p:cNvSpPr txBox="1"/>
          <p:nvPr/>
        </p:nvSpPr>
        <p:spPr>
          <a:xfrm>
            <a:off x="2308018" y="5180287"/>
            <a:ext cx="1712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VALUE CAPTURE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4AFA28-815B-EA42-EEB3-9EDE235B2FA3}"/>
              </a:ext>
            </a:extLst>
          </p:cNvPr>
          <p:cNvSpPr txBox="1"/>
          <p:nvPr/>
        </p:nvSpPr>
        <p:spPr>
          <a:xfrm>
            <a:off x="1602172" y="5525591"/>
            <a:ext cx="24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Acquisition of proportion of the value increased, for </a:t>
            </a:r>
          </a:p>
          <a:p>
            <a:pPr algn="r"/>
            <a:r>
              <a:rPr lang="en-US" i="1" dirty="0"/>
              <a:t>local investment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90F357-18C3-3ACB-710E-8AC8CE91BD08}"/>
              </a:ext>
            </a:extLst>
          </p:cNvPr>
          <p:cNvSpPr txBox="1"/>
          <p:nvPr/>
        </p:nvSpPr>
        <p:spPr>
          <a:xfrm>
            <a:off x="416560" y="197845"/>
            <a:ext cx="8097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D0013"/>
                </a:solidFill>
                <a:latin typeface="Product sans" panose="020B0403030502040203" pitchFamily="34" charset="0"/>
              </a:rPr>
              <a:t>VCF – CONCEPTUAL FRAMEWORK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45A74AD-3A4F-E2DD-8210-F10B1756EFDD}"/>
              </a:ext>
            </a:extLst>
          </p:cNvPr>
          <p:cNvCxnSpPr>
            <a:cxnSpLocks/>
          </p:cNvCxnSpPr>
          <p:nvPr/>
        </p:nvCxnSpPr>
        <p:spPr>
          <a:xfrm>
            <a:off x="497773" y="721109"/>
            <a:ext cx="11464925" cy="0"/>
          </a:xfrm>
          <a:prstGeom prst="line">
            <a:avLst/>
          </a:prstGeom>
          <a:ln w="38100">
            <a:solidFill>
              <a:srgbClr val="7D0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118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75405C1-0553-5705-6E35-3591EEB9C0F9}"/>
              </a:ext>
            </a:extLst>
          </p:cNvPr>
          <p:cNvCxnSpPr>
            <a:cxnSpLocks/>
          </p:cNvCxnSpPr>
          <p:nvPr/>
        </p:nvCxnSpPr>
        <p:spPr>
          <a:xfrm flipV="1">
            <a:off x="1091000" y="6568330"/>
            <a:ext cx="10593000" cy="39805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E45F678-D5A3-03CC-481A-1327B9D14BC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905" y="6426843"/>
            <a:ext cx="1242060" cy="34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D63B5F-6FC9-A84C-976C-69BD5A179A79}"/>
              </a:ext>
            </a:extLst>
          </p:cNvPr>
          <p:cNvCxnSpPr>
            <a:cxnSpLocks/>
          </p:cNvCxnSpPr>
          <p:nvPr/>
        </p:nvCxnSpPr>
        <p:spPr>
          <a:xfrm flipV="1">
            <a:off x="339380" y="1270199"/>
            <a:ext cx="0" cy="5047092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BABAE93-1EC0-3E71-D33A-7A3827487AEC}"/>
              </a:ext>
            </a:extLst>
          </p:cNvPr>
          <p:cNvSpPr txBox="1"/>
          <p:nvPr/>
        </p:nvSpPr>
        <p:spPr>
          <a:xfrm>
            <a:off x="416560" y="197845"/>
            <a:ext cx="8097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D0013"/>
                </a:solidFill>
                <a:latin typeface="Product sans" panose="020B0403030502040203" pitchFamily="34" charset="0"/>
              </a:rPr>
              <a:t>VCF POLICY AND REGULATORY FRAMEWORK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055C691-E951-5D38-9951-0FAA42B5ACE9}"/>
              </a:ext>
            </a:extLst>
          </p:cNvPr>
          <p:cNvCxnSpPr>
            <a:cxnSpLocks/>
          </p:cNvCxnSpPr>
          <p:nvPr/>
        </p:nvCxnSpPr>
        <p:spPr>
          <a:xfrm>
            <a:off x="1332376" y="4307037"/>
            <a:ext cx="9330458" cy="0"/>
          </a:xfrm>
          <a:prstGeom prst="straightConnector1">
            <a:avLst/>
          </a:prstGeom>
          <a:ln>
            <a:solidFill>
              <a:srgbClr val="7E98C5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420C8EF-9F5C-197E-1BD5-28E8BB374990}"/>
              </a:ext>
            </a:extLst>
          </p:cNvPr>
          <p:cNvCxnSpPr>
            <a:cxnSpLocks/>
          </p:cNvCxnSpPr>
          <p:nvPr/>
        </p:nvCxnSpPr>
        <p:spPr>
          <a:xfrm>
            <a:off x="1332376" y="2445260"/>
            <a:ext cx="9330458" cy="0"/>
          </a:xfrm>
          <a:prstGeom prst="straightConnector1">
            <a:avLst/>
          </a:prstGeom>
          <a:ln>
            <a:solidFill>
              <a:srgbClr val="7E98C5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50453B2-081F-B53E-8722-BE211965D9DE}"/>
              </a:ext>
            </a:extLst>
          </p:cNvPr>
          <p:cNvCxnSpPr>
            <a:cxnSpLocks/>
          </p:cNvCxnSpPr>
          <p:nvPr/>
        </p:nvCxnSpPr>
        <p:spPr>
          <a:xfrm flipV="1">
            <a:off x="1101545" y="6317291"/>
            <a:ext cx="10796715" cy="25587"/>
          </a:xfrm>
          <a:prstGeom prst="straightConnector1">
            <a:avLst/>
          </a:prstGeom>
          <a:ln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23BC8668-3B61-59E6-6E45-1C4AD44F61F1}"/>
              </a:ext>
            </a:extLst>
          </p:cNvPr>
          <p:cNvSpPr/>
          <p:nvPr/>
        </p:nvSpPr>
        <p:spPr>
          <a:xfrm>
            <a:off x="2394619" y="6079133"/>
            <a:ext cx="1036800" cy="460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>
              <a:latin typeface="Aptos" panose="020B0004020202020204" pitchFamily="34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93E2D74-E2A5-A9A6-F17F-BC9511B06EBA}"/>
              </a:ext>
            </a:extLst>
          </p:cNvPr>
          <p:cNvCxnSpPr>
            <a:cxnSpLocks/>
          </p:cNvCxnSpPr>
          <p:nvPr/>
        </p:nvCxnSpPr>
        <p:spPr>
          <a:xfrm flipV="1">
            <a:off x="1102216" y="882496"/>
            <a:ext cx="0" cy="5470093"/>
          </a:xfrm>
          <a:prstGeom prst="straightConnector1">
            <a:avLst/>
          </a:prstGeom>
          <a:ln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964848F-C749-3087-348F-7CE9CED8EF7B}"/>
              </a:ext>
            </a:extLst>
          </p:cNvPr>
          <p:cNvSpPr txBox="1"/>
          <p:nvPr/>
        </p:nvSpPr>
        <p:spPr>
          <a:xfrm rot="16200000">
            <a:off x="583752" y="1400957"/>
            <a:ext cx="1035587" cy="4924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CENTRAL LEVEL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A10191A-E2F9-6F49-FE06-F4491C27107E}"/>
              </a:ext>
            </a:extLst>
          </p:cNvPr>
          <p:cNvSpPr txBox="1"/>
          <p:nvPr/>
        </p:nvSpPr>
        <p:spPr>
          <a:xfrm rot="16200000">
            <a:off x="583751" y="3015797"/>
            <a:ext cx="1035587" cy="4924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STATE </a:t>
            </a:r>
          </a:p>
          <a:p>
            <a:pPr algn="ctr"/>
            <a:r>
              <a:rPr lang="en-US" sz="1300" b="1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LEVEL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86FB51-D114-162B-F097-0CBBAE910D34}"/>
              </a:ext>
            </a:extLst>
          </p:cNvPr>
          <p:cNvSpPr txBox="1"/>
          <p:nvPr/>
        </p:nvSpPr>
        <p:spPr>
          <a:xfrm rot="16200000">
            <a:off x="583751" y="4743702"/>
            <a:ext cx="1035587" cy="4924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CITY </a:t>
            </a:r>
          </a:p>
          <a:p>
            <a:pPr algn="ctr"/>
            <a:r>
              <a:rPr lang="en-US" sz="1300" b="1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LEVEL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32BF54-114D-44E3-54CD-AB1327B5F4C2}"/>
              </a:ext>
            </a:extLst>
          </p:cNvPr>
          <p:cNvSpPr txBox="1"/>
          <p:nvPr/>
        </p:nvSpPr>
        <p:spPr>
          <a:xfrm>
            <a:off x="5676356" y="6047789"/>
            <a:ext cx="1531395" cy="4924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LEGISLATION/ ACTS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D9C34F3-3D70-3B9D-2C30-90C5571372BE}"/>
              </a:ext>
            </a:extLst>
          </p:cNvPr>
          <p:cNvSpPr txBox="1"/>
          <p:nvPr/>
        </p:nvSpPr>
        <p:spPr>
          <a:xfrm>
            <a:off x="2455725" y="6171034"/>
            <a:ext cx="9145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POLICIES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8F25474-055F-FA02-9C01-9A15254A8395}"/>
              </a:ext>
            </a:extLst>
          </p:cNvPr>
          <p:cNvSpPr/>
          <p:nvPr/>
        </p:nvSpPr>
        <p:spPr>
          <a:xfrm>
            <a:off x="10306128" y="6048653"/>
            <a:ext cx="1036800" cy="460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>
              <a:solidFill>
                <a:schemeClr val="bg1">
                  <a:lumMod val="9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4059754-C612-4D28-D145-61A53BD34CC8}"/>
              </a:ext>
            </a:extLst>
          </p:cNvPr>
          <p:cNvSpPr txBox="1"/>
          <p:nvPr/>
        </p:nvSpPr>
        <p:spPr>
          <a:xfrm>
            <a:off x="10367234" y="6140554"/>
            <a:ext cx="914588" cy="2923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TOOLS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6F19517-13C4-F488-8B49-346532B6D886}"/>
              </a:ext>
            </a:extLst>
          </p:cNvPr>
          <p:cNvCxnSpPr>
            <a:cxnSpLocks/>
          </p:cNvCxnSpPr>
          <p:nvPr/>
        </p:nvCxnSpPr>
        <p:spPr>
          <a:xfrm flipV="1">
            <a:off x="4428787" y="1198880"/>
            <a:ext cx="0" cy="5194349"/>
          </a:xfrm>
          <a:prstGeom prst="straightConnector1">
            <a:avLst/>
          </a:prstGeom>
          <a:ln>
            <a:solidFill>
              <a:srgbClr val="7E98C5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2600F2D-103A-F78E-1D11-C253375DAA75}"/>
              </a:ext>
            </a:extLst>
          </p:cNvPr>
          <p:cNvCxnSpPr>
            <a:cxnSpLocks/>
          </p:cNvCxnSpPr>
          <p:nvPr/>
        </p:nvCxnSpPr>
        <p:spPr>
          <a:xfrm flipV="1">
            <a:off x="8116851" y="1168400"/>
            <a:ext cx="0" cy="5224829"/>
          </a:xfrm>
          <a:prstGeom prst="straightConnector1">
            <a:avLst/>
          </a:prstGeom>
          <a:ln>
            <a:solidFill>
              <a:srgbClr val="7E98C5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8CC22BDB-8380-7FF1-7991-0E948EC61A04}"/>
              </a:ext>
            </a:extLst>
          </p:cNvPr>
          <p:cNvSpPr/>
          <p:nvPr/>
        </p:nvSpPr>
        <p:spPr>
          <a:xfrm rot="16200000">
            <a:off x="1002502" y="1487324"/>
            <a:ext cx="1435684" cy="338839"/>
          </a:xfrm>
          <a:prstGeom prst="rect">
            <a:avLst/>
          </a:prstGeom>
          <a:solidFill>
            <a:srgbClr val="2F5597"/>
          </a:solidFill>
          <a:ln w="9525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Aptos" panose="020B0004020202020204" pitchFamily="34" charset="0"/>
              </a:rPr>
              <a:t>MoHUA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AFE3788-16B8-EE09-9A90-95F1CEB87A37}"/>
              </a:ext>
            </a:extLst>
          </p:cNvPr>
          <p:cNvSpPr/>
          <p:nvPr/>
        </p:nvSpPr>
        <p:spPr>
          <a:xfrm>
            <a:off x="2004418" y="915840"/>
            <a:ext cx="2070729" cy="146342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3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4998CA1-58B8-01A1-6725-756EB4150439}"/>
              </a:ext>
            </a:extLst>
          </p:cNvPr>
          <p:cNvSpPr txBox="1"/>
          <p:nvPr/>
        </p:nvSpPr>
        <p:spPr>
          <a:xfrm>
            <a:off x="2004418" y="1015357"/>
            <a:ext cx="20707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SzPts val="12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Aptos" panose="020B0004020202020204" pitchFamily="34" charset="0"/>
              </a:rPr>
              <a:t>National Urban Transport Policy </a:t>
            </a:r>
          </a:p>
          <a:p>
            <a:pPr marL="171450" indent="-171450">
              <a:buSzPts val="12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Aptos" panose="020B0004020202020204" pitchFamily="34" charset="0"/>
              </a:rPr>
              <a:t>Value Capture Financing Policy </a:t>
            </a:r>
          </a:p>
          <a:p>
            <a:pPr marL="171450" indent="-171450">
              <a:buSzPts val="12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Aptos" panose="020B0004020202020204" pitchFamily="34" charset="0"/>
              </a:rPr>
              <a:t>TOD Policy </a:t>
            </a:r>
          </a:p>
          <a:p>
            <a:pPr marL="171450" indent="-171450">
              <a:buSzPts val="12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Aptos" panose="020B0004020202020204" pitchFamily="34" charset="0"/>
              </a:rPr>
              <a:t>Metro Rail Policy 2017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C41F336-FC0F-CA23-4E45-2E6BCA6C9527}"/>
              </a:ext>
            </a:extLst>
          </p:cNvPr>
          <p:cNvSpPr txBox="1"/>
          <p:nvPr/>
        </p:nvSpPr>
        <p:spPr>
          <a:xfrm>
            <a:off x="4877615" y="2602627"/>
            <a:ext cx="2841209" cy="301060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dirty="0">
                <a:latin typeface="Aptos" panose="020B0004020202020204" pitchFamily="34" charset="0"/>
              </a:rPr>
              <a:t>Land Conversion Act</a:t>
            </a:r>
          </a:p>
          <a:p>
            <a:r>
              <a:rPr lang="en-US" sz="1300" b="0" dirty="0">
                <a:latin typeface="Aptos" panose="020B0004020202020204" pitchFamily="34" charset="0"/>
              </a:rPr>
              <a:t>Land Revenue Act</a:t>
            </a:r>
          </a:p>
          <a:p>
            <a:r>
              <a:rPr lang="en-US" sz="1300" b="0" dirty="0">
                <a:latin typeface="Aptos" panose="020B0004020202020204" pitchFamily="34" charset="0"/>
              </a:rPr>
              <a:t>Municipalities or Municipal Corporation Act </a:t>
            </a:r>
          </a:p>
          <a:p>
            <a:r>
              <a:rPr lang="en-US" sz="1300" b="0" dirty="0">
                <a:latin typeface="Aptos" panose="020B0004020202020204" pitchFamily="34" charset="0"/>
              </a:rPr>
              <a:t>Development Authority Act</a:t>
            </a:r>
          </a:p>
          <a:p>
            <a:r>
              <a:rPr lang="en-US" sz="1300" b="0" dirty="0">
                <a:latin typeface="Aptos" panose="020B0004020202020204" pitchFamily="34" charset="0"/>
              </a:rPr>
              <a:t>Town/ Country Planning Act </a:t>
            </a:r>
          </a:p>
          <a:p>
            <a:r>
              <a:rPr lang="en-US" sz="1300" b="0" dirty="0">
                <a:latin typeface="Aptos" panose="020B0004020202020204" pitchFamily="34" charset="0"/>
              </a:rPr>
              <a:t>Building Tax Act</a:t>
            </a:r>
          </a:p>
          <a:p>
            <a:r>
              <a:rPr lang="en-US" sz="1300" b="0" dirty="0">
                <a:latin typeface="Aptos" panose="020B0004020202020204" pitchFamily="34" charset="0"/>
              </a:rPr>
              <a:t>Urban Land Tax Act </a:t>
            </a:r>
          </a:p>
          <a:p>
            <a:r>
              <a:rPr lang="en-US" sz="1300" b="0" dirty="0">
                <a:latin typeface="Aptos" panose="020B0004020202020204" pitchFamily="34" charset="0"/>
              </a:rPr>
              <a:t>TOD Notifications</a:t>
            </a:r>
          </a:p>
          <a:p>
            <a:r>
              <a:rPr lang="en-US" sz="1300" b="0" dirty="0">
                <a:latin typeface="Aptos" panose="020B0004020202020204" pitchFamily="34" charset="0"/>
              </a:rPr>
              <a:t>UMTA Act</a:t>
            </a:r>
          </a:p>
          <a:p>
            <a:r>
              <a:rPr lang="en-US" sz="1300" b="0" dirty="0">
                <a:latin typeface="Aptos" panose="020B0004020202020204" pitchFamily="34" charset="0"/>
              </a:rPr>
              <a:t>UTF Act</a:t>
            </a:r>
          </a:p>
          <a:p>
            <a:r>
              <a:rPr lang="en-US" sz="1300" b="0" dirty="0">
                <a:latin typeface="Aptos" panose="020B0004020202020204" pitchFamily="34" charset="0"/>
              </a:rPr>
              <a:t>Zoning Regulations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CDC5080-C7BF-AECB-1B18-3E1ABF6796DF}"/>
              </a:ext>
            </a:extLst>
          </p:cNvPr>
          <p:cNvSpPr txBox="1"/>
          <p:nvPr/>
        </p:nvSpPr>
        <p:spPr>
          <a:xfrm>
            <a:off x="8992398" y="1595923"/>
            <a:ext cx="2905862" cy="342803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latin typeface="Aptos" panose="020B0004020202020204" pitchFamily="34" charset="0"/>
              </a:rPr>
              <a:t>Land Value Tax</a:t>
            </a:r>
            <a:endParaRPr lang="en-IN" sz="1300" dirty="0">
              <a:latin typeface="Aptos" panose="020B0004020202020204" pitchFamily="34" charset="0"/>
            </a:endParaRPr>
          </a:p>
          <a:p>
            <a:r>
              <a:rPr lang="en-US" sz="1300" dirty="0">
                <a:latin typeface="Aptos" panose="020B0004020202020204" pitchFamily="34" charset="0"/>
              </a:rPr>
              <a:t>Fees for changing land use (Agri. – Non-Agri.)</a:t>
            </a:r>
            <a:endParaRPr lang="en-IN" sz="1300" dirty="0">
              <a:latin typeface="Aptos" panose="020B0004020202020204" pitchFamily="34" charset="0"/>
            </a:endParaRPr>
          </a:p>
          <a:p>
            <a:r>
              <a:rPr lang="en-US" sz="1300" dirty="0">
                <a:latin typeface="Aptos" panose="020B0004020202020204" pitchFamily="34" charset="0"/>
              </a:rPr>
              <a:t>Betterment Levy</a:t>
            </a:r>
            <a:endParaRPr lang="en-IN" sz="1300" dirty="0">
              <a:latin typeface="Aptos" panose="020B0004020202020204" pitchFamily="34" charset="0"/>
            </a:endParaRPr>
          </a:p>
          <a:p>
            <a:r>
              <a:rPr lang="en-US" sz="1300" dirty="0">
                <a:latin typeface="Aptos" panose="020B0004020202020204" pitchFamily="34" charset="0"/>
              </a:rPr>
              <a:t>Development charges (Impact Fees)</a:t>
            </a:r>
            <a:endParaRPr lang="en-IN" sz="1300" dirty="0">
              <a:latin typeface="Aptos" panose="020B0004020202020204" pitchFamily="34" charset="0"/>
            </a:endParaRPr>
          </a:p>
          <a:p>
            <a:r>
              <a:rPr lang="en-US" sz="1300" dirty="0">
                <a:latin typeface="Aptos" panose="020B0004020202020204" pitchFamily="34" charset="0"/>
              </a:rPr>
              <a:t>Transfer of Development Rights </a:t>
            </a:r>
            <a:endParaRPr lang="en-IN" sz="1300" dirty="0">
              <a:latin typeface="Aptos" panose="020B0004020202020204" pitchFamily="34" charset="0"/>
            </a:endParaRPr>
          </a:p>
          <a:p>
            <a:r>
              <a:rPr lang="en-US" sz="1300" dirty="0">
                <a:latin typeface="Aptos" panose="020B0004020202020204" pitchFamily="34" charset="0"/>
              </a:rPr>
              <a:t>Premium on relaxation of rules for additional FSI</a:t>
            </a:r>
            <a:endParaRPr lang="en-IN" sz="1300" dirty="0">
              <a:latin typeface="Aptos" panose="020B0004020202020204" pitchFamily="34" charset="0"/>
            </a:endParaRPr>
          </a:p>
          <a:p>
            <a:r>
              <a:rPr lang="en-US" sz="1300" dirty="0">
                <a:latin typeface="Aptos" panose="020B0004020202020204" pitchFamily="34" charset="0"/>
              </a:rPr>
              <a:t>Vacant Land Tax</a:t>
            </a:r>
            <a:endParaRPr lang="en-IN" sz="1300" dirty="0">
              <a:latin typeface="Aptos" panose="020B0004020202020204" pitchFamily="34" charset="0"/>
            </a:endParaRPr>
          </a:p>
          <a:p>
            <a:r>
              <a:rPr lang="en-US" sz="1300" dirty="0">
                <a:latin typeface="Aptos" panose="020B0004020202020204" pitchFamily="34" charset="0"/>
              </a:rPr>
              <a:t>Tax increment financing </a:t>
            </a:r>
            <a:endParaRPr lang="en-IN" sz="1300" dirty="0">
              <a:latin typeface="Aptos" panose="020B0004020202020204" pitchFamily="34" charset="0"/>
            </a:endParaRPr>
          </a:p>
          <a:p>
            <a:r>
              <a:rPr lang="en-US" sz="1300" dirty="0">
                <a:latin typeface="Aptos" panose="020B0004020202020204" pitchFamily="34" charset="0"/>
              </a:rPr>
              <a:t>Land Acquisition and Development</a:t>
            </a:r>
            <a:endParaRPr lang="en-IN" sz="1300" dirty="0">
              <a:latin typeface="Aptos" panose="020B0004020202020204" pitchFamily="34" charset="0"/>
            </a:endParaRPr>
          </a:p>
          <a:p>
            <a:r>
              <a:rPr lang="en-US" sz="1300" dirty="0">
                <a:latin typeface="Aptos" panose="020B0004020202020204" pitchFamily="34" charset="0"/>
              </a:rPr>
              <a:t>Land Pooling System</a:t>
            </a:r>
          </a:p>
          <a:p>
            <a:r>
              <a:rPr lang="en-US" sz="1300" dirty="0">
                <a:latin typeface="Aptos" panose="020B0004020202020204" pitchFamily="34" charset="0"/>
              </a:rPr>
              <a:t>Property Tax </a:t>
            </a:r>
          </a:p>
          <a:p>
            <a:r>
              <a:rPr lang="en-US" sz="1300" dirty="0">
                <a:latin typeface="Aptos" panose="020B0004020202020204" pitchFamily="34" charset="0"/>
              </a:rPr>
              <a:t>Fees for regularizing unauthorized development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D134E7F-F6D8-C108-9CD2-749663B3DF56}"/>
              </a:ext>
            </a:extLst>
          </p:cNvPr>
          <p:cNvSpPr/>
          <p:nvPr/>
        </p:nvSpPr>
        <p:spPr>
          <a:xfrm>
            <a:off x="1821843" y="2991493"/>
            <a:ext cx="2255742" cy="532617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3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8C578D5-8A5D-45D4-94AD-4521D330CFC2}"/>
              </a:ext>
            </a:extLst>
          </p:cNvPr>
          <p:cNvSpPr txBox="1"/>
          <p:nvPr/>
        </p:nvSpPr>
        <p:spPr>
          <a:xfrm>
            <a:off x="1817210" y="3011371"/>
            <a:ext cx="2225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SzPts val="12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Aptos" panose="020B0004020202020204" pitchFamily="34" charset="0"/>
              </a:rPr>
              <a:t>Haryana State TOD Policy</a:t>
            </a:r>
          </a:p>
          <a:p>
            <a:pPr marL="171450" indent="-171450">
              <a:buSzPts val="12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Aptos" panose="020B0004020202020204" pitchFamily="34" charset="0"/>
              </a:rPr>
              <a:t>Delhi TOD Policy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6F73EC8-58BA-812D-68B5-948D7B58AE92}"/>
              </a:ext>
            </a:extLst>
          </p:cNvPr>
          <p:cNvSpPr/>
          <p:nvPr/>
        </p:nvSpPr>
        <p:spPr>
          <a:xfrm>
            <a:off x="1821843" y="4556132"/>
            <a:ext cx="2255742" cy="1457005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3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9C6E140-60AE-40F1-3ACA-9DCA1E2BE33F}"/>
              </a:ext>
            </a:extLst>
          </p:cNvPr>
          <p:cNvSpPr txBox="1"/>
          <p:nvPr/>
        </p:nvSpPr>
        <p:spPr>
          <a:xfrm>
            <a:off x="1878170" y="4698589"/>
            <a:ext cx="222510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SzPts val="12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Aptos" panose="020B0004020202020204" pitchFamily="34" charset="0"/>
              </a:rPr>
              <a:t>Ahmedabad Comprehensive Development Plan 2021</a:t>
            </a:r>
          </a:p>
          <a:p>
            <a:pPr marL="171450" indent="-171450">
              <a:buSzPts val="12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Aptos" panose="020B0004020202020204" pitchFamily="34" charset="0"/>
              </a:rPr>
              <a:t>Policy part of Naya Raipur Development Plan-2031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8E27181-065A-BDAE-5193-D8B727A0EC72}"/>
              </a:ext>
            </a:extLst>
          </p:cNvPr>
          <p:cNvSpPr/>
          <p:nvPr/>
        </p:nvSpPr>
        <p:spPr>
          <a:xfrm>
            <a:off x="5001923" y="1416693"/>
            <a:ext cx="2255742" cy="532617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3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8852AD7-487B-3599-822B-3CEAEC76CF44}"/>
              </a:ext>
            </a:extLst>
          </p:cNvPr>
          <p:cNvSpPr txBox="1"/>
          <p:nvPr/>
        </p:nvSpPr>
        <p:spPr>
          <a:xfrm>
            <a:off x="4997290" y="1548331"/>
            <a:ext cx="22251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SzPts val="12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Aptos" panose="020B0004020202020204" pitchFamily="34" charset="0"/>
              </a:rPr>
              <a:t>Metro Act 2009 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7EF5213-1604-1F8D-A27C-0CE3E30F9A48}"/>
              </a:ext>
            </a:extLst>
          </p:cNvPr>
          <p:cNvCxnSpPr>
            <a:cxnSpLocks/>
          </p:cNvCxnSpPr>
          <p:nvPr/>
        </p:nvCxnSpPr>
        <p:spPr>
          <a:xfrm>
            <a:off x="497773" y="721109"/>
            <a:ext cx="11464925" cy="0"/>
          </a:xfrm>
          <a:prstGeom prst="line">
            <a:avLst/>
          </a:prstGeom>
          <a:ln w="38100">
            <a:solidFill>
              <a:srgbClr val="7D0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58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45F678-D5A3-03CC-481A-1327B9D14BC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905" y="6426843"/>
            <a:ext cx="1242060" cy="34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D63B5F-6FC9-A84C-976C-69BD5A179A79}"/>
              </a:ext>
            </a:extLst>
          </p:cNvPr>
          <p:cNvCxnSpPr>
            <a:cxnSpLocks/>
          </p:cNvCxnSpPr>
          <p:nvPr/>
        </p:nvCxnSpPr>
        <p:spPr>
          <a:xfrm flipV="1">
            <a:off x="339380" y="1270199"/>
            <a:ext cx="0" cy="5047092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75405C1-0553-5705-6E35-3591EEB9C0F9}"/>
              </a:ext>
            </a:extLst>
          </p:cNvPr>
          <p:cNvCxnSpPr>
            <a:cxnSpLocks/>
          </p:cNvCxnSpPr>
          <p:nvPr/>
        </p:nvCxnSpPr>
        <p:spPr>
          <a:xfrm>
            <a:off x="1588840" y="6597975"/>
            <a:ext cx="8661576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8D49C75-03DA-8705-9745-29C5F5D41F57}"/>
              </a:ext>
            </a:extLst>
          </p:cNvPr>
          <p:cNvSpPr txBox="1"/>
          <p:nvPr/>
        </p:nvSpPr>
        <p:spPr>
          <a:xfrm>
            <a:off x="416560" y="197845"/>
            <a:ext cx="11650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D0013"/>
                </a:solidFill>
                <a:latin typeface="Product sans" panose="020B0403030502040203" pitchFamily="34" charset="0"/>
              </a:rPr>
              <a:t>VCF POLICY  - (Ministry of Housing &amp; Urban Affairs, Central Govt. 2017) 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C00C080-1E4A-3D46-D945-E7CAC6913459}"/>
              </a:ext>
            </a:extLst>
          </p:cNvPr>
          <p:cNvCxnSpPr>
            <a:cxnSpLocks/>
          </p:cNvCxnSpPr>
          <p:nvPr/>
        </p:nvCxnSpPr>
        <p:spPr>
          <a:xfrm>
            <a:off x="497773" y="721109"/>
            <a:ext cx="11464925" cy="0"/>
          </a:xfrm>
          <a:prstGeom prst="line">
            <a:avLst/>
          </a:prstGeom>
          <a:ln w="38100">
            <a:solidFill>
              <a:srgbClr val="7D0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39">
            <a:extLst>
              <a:ext uri="{FF2B5EF4-FFF2-40B4-BE49-F238E27FC236}">
                <a16:creationId xmlns:a16="http://schemas.microsoft.com/office/drawing/2014/main" id="{08C90032-3BFB-19F9-EFA2-2F1A0EDD9D21}"/>
              </a:ext>
            </a:extLst>
          </p:cNvPr>
          <p:cNvSpPr/>
          <p:nvPr/>
        </p:nvSpPr>
        <p:spPr>
          <a:xfrm>
            <a:off x="8392189" y="5101810"/>
            <a:ext cx="3575904" cy="8847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4" name="Rounded Rectangle 38">
            <a:extLst>
              <a:ext uri="{FF2B5EF4-FFF2-40B4-BE49-F238E27FC236}">
                <a16:creationId xmlns:a16="http://schemas.microsoft.com/office/drawing/2014/main" id="{954D150A-D1B5-8A22-52AF-BA41C57D4EF7}"/>
              </a:ext>
            </a:extLst>
          </p:cNvPr>
          <p:cNvSpPr/>
          <p:nvPr/>
        </p:nvSpPr>
        <p:spPr>
          <a:xfrm>
            <a:off x="8392189" y="4061079"/>
            <a:ext cx="3575905" cy="8847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5" name="Rounded Rectangle 37">
            <a:extLst>
              <a:ext uri="{FF2B5EF4-FFF2-40B4-BE49-F238E27FC236}">
                <a16:creationId xmlns:a16="http://schemas.microsoft.com/office/drawing/2014/main" id="{86964F62-F5F3-25B3-2B2A-B9F4A02D3AC7}"/>
              </a:ext>
            </a:extLst>
          </p:cNvPr>
          <p:cNvSpPr/>
          <p:nvPr/>
        </p:nvSpPr>
        <p:spPr>
          <a:xfrm>
            <a:off x="8321108" y="3024484"/>
            <a:ext cx="3646986" cy="8847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6" name="Rounded Rectangle 36">
            <a:extLst>
              <a:ext uri="{FF2B5EF4-FFF2-40B4-BE49-F238E27FC236}">
                <a16:creationId xmlns:a16="http://schemas.microsoft.com/office/drawing/2014/main" id="{A0F436C3-B6D5-440C-2077-5428B2090A11}"/>
              </a:ext>
            </a:extLst>
          </p:cNvPr>
          <p:cNvSpPr/>
          <p:nvPr/>
        </p:nvSpPr>
        <p:spPr>
          <a:xfrm>
            <a:off x="8321108" y="2005361"/>
            <a:ext cx="3646986" cy="8847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47" name="Table 3">
            <a:extLst>
              <a:ext uri="{FF2B5EF4-FFF2-40B4-BE49-F238E27FC236}">
                <a16:creationId xmlns:a16="http://schemas.microsoft.com/office/drawing/2014/main" id="{10909825-D6BE-A069-95C2-E5F8BB5C7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396595"/>
              </p:ext>
            </p:extLst>
          </p:nvPr>
        </p:nvGraphicFramePr>
        <p:xfrm>
          <a:off x="447426" y="1903300"/>
          <a:ext cx="5372410" cy="4058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21990">
                  <a:extLst>
                    <a:ext uri="{9D8B030D-6E8A-4147-A177-3AD203B41FA5}">
                      <a16:colId xmlns:a16="http://schemas.microsoft.com/office/drawing/2014/main" val="50387228"/>
                    </a:ext>
                  </a:extLst>
                </a:gridCol>
                <a:gridCol w="2765503">
                  <a:extLst>
                    <a:ext uri="{9D8B030D-6E8A-4147-A177-3AD203B41FA5}">
                      <a16:colId xmlns:a16="http://schemas.microsoft.com/office/drawing/2014/main" val="1746995469"/>
                    </a:ext>
                  </a:extLst>
                </a:gridCol>
                <a:gridCol w="1984917">
                  <a:extLst>
                    <a:ext uri="{9D8B030D-6E8A-4147-A177-3AD203B41FA5}">
                      <a16:colId xmlns:a16="http://schemas.microsoft.com/office/drawing/2014/main" val="3629467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S.No.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Value Capture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Scale of Intervention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057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Land Value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Area-based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655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Fees for changing land use (Agri. – Non-Agri.)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Area/ Project-based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866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Betterment Levy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Area/ Project-based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55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Development charges (Impact Fees)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Area-based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728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Transfer of Development Rights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Area/ Project-based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923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Premium on relaxation of rules for additional FSI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Area (Road, Railways)/ Project (Metro)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1547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Vacant Land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Area-based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538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Tax increment financing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Area-based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338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Land Acquisition and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Area/ Project-based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312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Land Pooling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Area/ Project-based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360207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6656876D-F576-D663-BCD8-735854860D07}"/>
              </a:ext>
            </a:extLst>
          </p:cNvPr>
          <p:cNvSpPr txBox="1"/>
          <p:nvPr/>
        </p:nvSpPr>
        <p:spPr>
          <a:xfrm>
            <a:off x="447426" y="916582"/>
            <a:ext cx="11620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Value Capture Finance (VCF) policy aims to encourage use of appropriate VCF Method for generating resources for both new and existing infrastructure projects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C539460-00C6-4AD9-8EE0-7B8BB9E2D14A}"/>
              </a:ext>
            </a:extLst>
          </p:cNvPr>
          <p:cNvSpPr txBox="1"/>
          <p:nvPr/>
        </p:nvSpPr>
        <p:spPr>
          <a:xfrm>
            <a:off x="447426" y="1595523"/>
            <a:ext cx="536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</a:rPr>
              <a:t>Methods of Value Capture Financing</a:t>
            </a:r>
          </a:p>
        </p:txBody>
      </p:sp>
      <p:sp>
        <p:nvSpPr>
          <p:cNvPr id="50" name="Rounded Rectangle 11">
            <a:extLst>
              <a:ext uri="{FF2B5EF4-FFF2-40B4-BE49-F238E27FC236}">
                <a16:creationId xmlns:a16="http://schemas.microsoft.com/office/drawing/2014/main" id="{53EEAFE3-B3CE-0337-0FE5-EEB0C2DDD6AF}"/>
              </a:ext>
            </a:extLst>
          </p:cNvPr>
          <p:cNvSpPr/>
          <p:nvPr/>
        </p:nvSpPr>
        <p:spPr>
          <a:xfrm>
            <a:off x="6357533" y="2201292"/>
            <a:ext cx="1863524" cy="5232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Project Initiation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19F8226-BDB4-F0F3-5F5F-9653A9815F8C}"/>
              </a:ext>
            </a:extLst>
          </p:cNvPr>
          <p:cNvSpPr/>
          <p:nvPr/>
        </p:nvSpPr>
        <p:spPr>
          <a:xfrm>
            <a:off x="6257483" y="2304051"/>
            <a:ext cx="341194" cy="32409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4FD768C-1A7D-4DC3-56E7-1BFBA446C536}"/>
              </a:ext>
            </a:extLst>
          </p:cNvPr>
          <p:cNvSpPr/>
          <p:nvPr/>
        </p:nvSpPr>
        <p:spPr>
          <a:xfrm>
            <a:off x="7974962" y="2005362"/>
            <a:ext cx="919517" cy="88470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2" descr="27,918 Initiation Images, Stock Photos &amp; Vectors | Shutterstock">
            <a:extLst>
              <a:ext uri="{FF2B5EF4-FFF2-40B4-BE49-F238E27FC236}">
                <a16:creationId xmlns:a16="http://schemas.microsoft.com/office/drawing/2014/main" id="{D7683269-55E2-26F3-752E-DF282890F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2" t="18046" r="22541" b="26971"/>
          <a:stretch/>
        </p:blipFill>
        <p:spPr bwMode="auto">
          <a:xfrm>
            <a:off x="8117717" y="2091576"/>
            <a:ext cx="652041" cy="68412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ounded Rectangle 17">
            <a:extLst>
              <a:ext uri="{FF2B5EF4-FFF2-40B4-BE49-F238E27FC236}">
                <a16:creationId xmlns:a16="http://schemas.microsoft.com/office/drawing/2014/main" id="{E6A91171-D04C-59A1-840A-07A65DCA1FFC}"/>
              </a:ext>
            </a:extLst>
          </p:cNvPr>
          <p:cNvSpPr/>
          <p:nvPr/>
        </p:nvSpPr>
        <p:spPr>
          <a:xfrm>
            <a:off x="6357533" y="3214817"/>
            <a:ext cx="1863524" cy="5232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Planning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09323E6-BE38-2CC4-01EF-E8D3B39713DB}"/>
              </a:ext>
            </a:extLst>
          </p:cNvPr>
          <p:cNvSpPr/>
          <p:nvPr/>
        </p:nvSpPr>
        <p:spPr>
          <a:xfrm>
            <a:off x="6257483" y="3322307"/>
            <a:ext cx="341194" cy="32409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4FA5199-5F31-ACD2-DE1A-C7DDAB550B0B}"/>
              </a:ext>
            </a:extLst>
          </p:cNvPr>
          <p:cNvSpPr/>
          <p:nvPr/>
        </p:nvSpPr>
        <p:spPr>
          <a:xfrm>
            <a:off x="7974962" y="3023618"/>
            <a:ext cx="919517" cy="88470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6" descr="Planning Icons – Download for Free in PNG and SVG">
            <a:extLst>
              <a:ext uri="{FF2B5EF4-FFF2-40B4-BE49-F238E27FC236}">
                <a16:creationId xmlns:a16="http://schemas.microsoft.com/office/drawing/2014/main" id="{1D71FFDF-CC8E-7337-45B1-C34B6A73A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2" t="13667" r="20068" b="20136"/>
          <a:stretch/>
        </p:blipFill>
        <p:spPr bwMode="auto">
          <a:xfrm>
            <a:off x="8163917" y="3160492"/>
            <a:ext cx="541606" cy="64771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ounded Rectangle 23">
            <a:extLst>
              <a:ext uri="{FF2B5EF4-FFF2-40B4-BE49-F238E27FC236}">
                <a16:creationId xmlns:a16="http://schemas.microsoft.com/office/drawing/2014/main" id="{21ADABC2-5850-23C2-426C-8A91A22B78F6}"/>
              </a:ext>
            </a:extLst>
          </p:cNvPr>
          <p:cNvSpPr/>
          <p:nvPr/>
        </p:nvSpPr>
        <p:spPr>
          <a:xfrm>
            <a:off x="6357533" y="4256820"/>
            <a:ext cx="1863524" cy="5232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Design &amp; 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Strategy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C0DFAAB-8BC5-B599-99E3-4A36A03E9A65}"/>
              </a:ext>
            </a:extLst>
          </p:cNvPr>
          <p:cNvSpPr/>
          <p:nvPr/>
        </p:nvSpPr>
        <p:spPr>
          <a:xfrm>
            <a:off x="6257483" y="4356386"/>
            <a:ext cx="341194" cy="32409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7B47ACF-5282-BCF1-EF75-368E85B9A3EB}"/>
              </a:ext>
            </a:extLst>
          </p:cNvPr>
          <p:cNvSpPr/>
          <p:nvPr/>
        </p:nvSpPr>
        <p:spPr>
          <a:xfrm>
            <a:off x="7974962" y="4057697"/>
            <a:ext cx="919517" cy="88470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28">
            <a:extLst>
              <a:ext uri="{FF2B5EF4-FFF2-40B4-BE49-F238E27FC236}">
                <a16:creationId xmlns:a16="http://schemas.microsoft.com/office/drawing/2014/main" id="{F60D1656-57AD-B9C8-7DC8-0410F3560B21}"/>
              </a:ext>
            </a:extLst>
          </p:cNvPr>
          <p:cNvSpPr/>
          <p:nvPr/>
        </p:nvSpPr>
        <p:spPr>
          <a:xfrm>
            <a:off x="6357533" y="5304315"/>
            <a:ext cx="1863524" cy="5232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Execution &amp; 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Operation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73E9983-601F-5344-1892-BE3FC04B74D7}"/>
              </a:ext>
            </a:extLst>
          </p:cNvPr>
          <p:cNvSpPr/>
          <p:nvPr/>
        </p:nvSpPr>
        <p:spPr>
          <a:xfrm>
            <a:off x="6257483" y="5403881"/>
            <a:ext cx="341194" cy="32409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14F760B-5A71-0542-A8F0-92762FECF2ED}"/>
              </a:ext>
            </a:extLst>
          </p:cNvPr>
          <p:cNvSpPr/>
          <p:nvPr/>
        </p:nvSpPr>
        <p:spPr>
          <a:xfrm>
            <a:off x="7974962" y="5105192"/>
            <a:ext cx="919517" cy="88470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10" descr="Design icon - Themeisle Icons Graphics | Free icons">
            <a:extLst>
              <a:ext uri="{FF2B5EF4-FFF2-40B4-BE49-F238E27FC236}">
                <a16:creationId xmlns:a16="http://schemas.microsoft.com/office/drawing/2014/main" id="{CCB2B206-4B26-9D92-C164-25A4C12EC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59188" y="4242898"/>
            <a:ext cx="551064" cy="55106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2" descr="Implementation Icon PNG Images, Vectors Free Download - Pngtree">
            <a:extLst>
              <a:ext uri="{FF2B5EF4-FFF2-40B4-BE49-F238E27FC236}">
                <a16:creationId xmlns:a16="http://schemas.microsoft.com/office/drawing/2014/main" id="{27571523-05D5-A494-1332-4DBD36688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537" y="5172742"/>
            <a:ext cx="786366" cy="78636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3B85C840-1FA9-CAD2-995D-4C2DB101EEE8}"/>
              </a:ext>
            </a:extLst>
          </p:cNvPr>
          <p:cNvSpPr txBox="1"/>
          <p:nvPr/>
        </p:nvSpPr>
        <p:spPr>
          <a:xfrm>
            <a:off x="8912513" y="2051081"/>
            <a:ext cx="3258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Frame Project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Check enabling rules and regulations for VC in the State. Propose new VCF tools if required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79176CC-75D7-7288-9D77-39F972687A54}"/>
              </a:ext>
            </a:extLst>
          </p:cNvPr>
          <p:cNvSpPr txBox="1"/>
          <p:nvPr/>
        </p:nvSpPr>
        <p:spPr>
          <a:xfrm>
            <a:off x="8912513" y="3044864"/>
            <a:ext cx="3258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Check project area of influence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Analyze the Land value impact (as part of DPR)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Identify stakeholders who will benefit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CE9E44A-2B9B-EF13-F814-AF3E4F13F32A}"/>
              </a:ext>
            </a:extLst>
          </p:cNvPr>
          <p:cNvSpPr txBox="1"/>
          <p:nvPr/>
        </p:nvSpPr>
        <p:spPr>
          <a:xfrm>
            <a:off x="8912513" y="4073612"/>
            <a:ext cx="3258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Identify VC methods for project funding &amp;  its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Prep. of Agreements/ MoU between State Govt./ ULB and Central Govt. if needed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A30C3A3-DAA8-9BA1-F97B-B285E7A477E5}"/>
              </a:ext>
            </a:extLst>
          </p:cNvPr>
          <p:cNvSpPr txBox="1"/>
          <p:nvPr/>
        </p:nvSpPr>
        <p:spPr>
          <a:xfrm>
            <a:off x="8912513" y="5119526"/>
            <a:ext cx="3258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Implementation of VC methods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Managing of Funds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Regular monitoring and evaluation of  project progress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A51F3E1-0146-12C8-5AD1-949BCC3DB7B0}"/>
              </a:ext>
            </a:extLst>
          </p:cNvPr>
          <p:cNvSpPr txBox="1"/>
          <p:nvPr/>
        </p:nvSpPr>
        <p:spPr>
          <a:xfrm>
            <a:off x="374536" y="6091962"/>
            <a:ext cx="112523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Value Capture Finance Policy Framework, MoUD, 2017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FEA491E-8F4D-DE6D-80B1-D20DFAE521A3}"/>
              </a:ext>
            </a:extLst>
          </p:cNvPr>
          <p:cNvSpPr txBox="1"/>
          <p:nvPr/>
        </p:nvSpPr>
        <p:spPr>
          <a:xfrm>
            <a:off x="6304216" y="1595523"/>
            <a:ext cx="536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</a:rPr>
              <a:t>Steps for Project-based VCF </a:t>
            </a:r>
          </a:p>
        </p:txBody>
      </p:sp>
    </p:spTree>
    <p:extLst>
      <p:ext uri="{BB962C8B-B14F-4D97-AF65-F5344CB8AC3E}">
        <p14:creationId xmlns:p14="http://schemas.microsoft.com/office/powerpoint/2010/main" val="4255055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45F678-D5A3-03CC-481A-1327B9D14BC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905" y="6426843"/>
            <a:ext cx="1242060" cy="34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D63B5F-6FC9-A84C-976C-69BD5A179A79}"/>
              </a:ext>
            </a:extLst>
          </p:cNvPr>
          <p:cNvCxnSpPr>
            <a:cxnSpLocks/>
          </p:cNvCxnSpPr>
          <p:nvPr/>
        </p:nvCxnSpPr>
        <p:spPr>
          <a:xfrm flipV="1">
            <a:off x="339380" y="1270199"/>
            <a:ext cx="0" cy="5047092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75405C1-0553-5705-6E35-3591EEB9C0F9}"/>
              </a:ext>
            </a:extLst>
          </p:cNvPr>
          <p:cNvCxnSpPr>
            <a:cxnSpLocks/>
          </p:cNvCxnSpPr>
          <p:nvPr/>
        </p:nvCxnSpPr>
        <p:spPr>
          <a:xfrm>
            <a:off x="1588840" y="6597975"/>
            <a:ext cx="8661576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7E329B2-5B98-6E36-721A-32C9EE9F55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68"/>
          <a:stretch/>
        </p:blipFill>
        <p:spPr>
          <a:xfrm>
            <a:off x="363235" y="926383"/>
            <a:ext cx="2997200" cy="52159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52471A-17A6-0B4D-BA24-A976359F3D44}"/>
              </a:ext>
            </a:extLst>
          </p:cNvPr>
          <p:cNvSpPr txBox="1"/>
          <p:nvPr/>
        </p:nvSpPr>
        <p:spPr>
          <a:xfrm>
            <a:off x="3456416" y="840857"/>
            <a:ext cx="83873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National Transit Oriented Development (TOD) Policy, 2017 </a:t>
            </a:r>
            <a:r>
              <a:rPr lang="en-US" sz="1400" dirty="0"/>
              <a:t>encourages cities to develop high-density mixed-use zones in the influence areas of the transit corridors such as metros, BRTS etc.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Value Capture Financing is one of the tools used in the policy to support the TOD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936AEAC-577A-D6DD-69D9-B770C43FEA7C}"/>
              </a:ext>
            </a:extLst>
          </p:cNvPr>
          <p:cNvCxnSpPr>
            <a:cxnSpLocks/>
          </p:cNvCxnSpPr>
          <p:nvPr/>
        </p:nvCxnSpPr>
        <p:spPr>
          <a:xfrm>
            <a:off x="2555631" y="4724515"/>
            <a:ext cx="1101969" cy="0"/>
          </a:xfrm>
          <a:prstGeom prst="straightConnector1">
            <a:avLst/>
          </a:prstGeom>
          <a:ln w="952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4CFE9CE-0F31-50D0-9BBB-EE527997A2B9}"/>
              </a:ext>
            </a:extLst>
          </p:cNvPr>
          <p:cNvSpPr txBox="1"/>
          <p:nvPr/>
        </p:nvSpPr>
        <p:spPr>
          <a:xfrm>
            <a:off x="3707751" y="4531548"/>
            <a:ext cx="866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Influence Zones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F71872-8769-617E-4DE4-EEB4EA9536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344" t="50000" r="13382"/>
          <a:stretch/>
        </p:blipFill>
        <p:spPr>
          <a:xfrm>
            <a:off x="4022073" y="1846266"/>
            <a:ext cx="2572809" cy="241154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6DCC10C-0DA5-D3DA-7978-213C369834C4}"/>
              </a:ext>
            </a:extLst>
          </p:cNvPr>
          <p:cNvSpPr/>
          <p:nvPr/>
        </p:nvSpPr>
        <p:spPr>
          <a:xfrm>
            <a:off x="1355901" y="2621591"/>
            <a:ext cx="1441571" cy="13593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BBB5F8-DBF2-EEE6-638B-105FE3C78935}"/>
              </a:ext>
            </a:extLst>
          </p:cNvPr>
          <p:cNvCxnSpPr>
            <a:cxnSpLocks/>
          </p:cNvCxnSpPr>
          <p:nvPr/>
        </p:nvCxnSpPr>
        <p:spPr>
          <a:xfrm flipH="1">
            <a:off x="1364693" y="1863752"/>
            <a:ext cx="2644599" cy="774068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5823E0-DFC0-012C-E8F2-3BA91A0D6B3D}"/>
              </a:ext>
            </a:extLst>
          </p:cNvPr>
          <p:cNvCxnSpPr>
            <a:cxnSpLocks/>
          </p:cNvCxnSpPr>
          <p:nvPr/>
        </p:nvCxnSpPr>
        <p:spPr>
          <a:xfrm flipH="1" flipV="1">
            <a:off x="1355903" y="3982519"/>
            <a:ext cx="2666170" cy="273663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85B24CB-FFC8-52C0-5BE4-21AB69195F2A}"/>
              </a:ext>
            </a:extLst>
          </p:cNvPr>
          <p:cNvSpPr/>
          <p:nvPr/>
        </p:nvSpPr>
        <p:spPr>
          <a:xfrm>
            <a:off x="4504256" y="2655405"/>
            <a:ext cx="691662" cy="29836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Land 1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187E14D-0AC8-9FD1-B1AE-F323FC940FBD}"/>
              </a:ext>
            </a:extLst>
          </p:cNvPr>
          <p:cNvCxnSpPr>
            <a:cxnSpLocks/>
          </p:cNvCxnSpPr>
          <p:nvPr/>
        </p:nvCxnSpPr>
        <p:spPr>
          <a:xfrm>
            <a:off x="2276688" y="5509962"/>
            <a:ext cx="1380912" cy="0"/>
          </a:xfrm>
          <a:prstGeom prst="straightConnector1">
            <a:avLst/>
          </a:prstGeom>
          <a:ln w="952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5D78136-6F92-D92A-7FA3-823B71C979C4}"/>
              </a:ext>
            </a:extLst>
          </p:cNvPr>
          <p:cNvSpPr txBox="1"/>
          <p:nvPr/>
        </p:nvSpPr>
        <p:spPr>
          <a:xfrm>
            <a:off x="3707751" y="5316995"/>
            <a:ext cx="866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Metro Stations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67B83F-BC13-F8EF-051D-856FC32857A7}"/>
              </a:ext>
            </a:extLst>
          </p:cNvPr>
          <p:cNvCxnSpPr>
            <a:cxnSpLocks/>
          </p:cNvCxnSpPr>
          <p:nvPr/>
        </p:nvCxnSpPr>
        <p:spPr>
          <a:xfrm flipV="1">
            <a:off x="2206678" y="5918857"/>
            <a:ext cx="1450922" cy="1"/>
          </a:xfrm>
          <a:prstGeom prst="straightConnector1">
            <a:avLst/>
          </a:prstGeom>
          <a:ln w="952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3A6C228-003B-2F2D-900A-255BCAE1DD95}"/>
              </a:ext>
            </a:extLst>
          </p:cNvPr>
          <p:cNvSpPr txBox="1"/>
          <p:nvPr/>
        </p:nvSpPr>
        <p:spPr>
          <a:xfrm>
            <a:off x="3707751" y="5819190"/>
            <a:ext cx="115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Metro Transit Corridor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FEBB53-A778-ABB3-7EBF-E72783CF744B}"/>
              </a:ext>
            </a:extLst>
          </p:cNvPr>
          <p:cNvSpPr/>
          <p:nvPr/>
        </p:nvSpPr>
        <p:spPr>
          <a:xfrm>
            <a:off x="7554578" y="1863752"/>
            <a:ext cx="2162909" cy="89739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/>
          <a:scene3d>
            <a:camera prst="isometricOffAxis2Top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en-US" sz="1200" b="1" dirty="0"/>
              <a:t>Land 1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E478EC1-25A7-0072-2F0A-E14EF5C1C8C8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4504256" y="2312448"/>
            <a:ext cx="3050322" cy="623734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5095FA-6EA4-85E4-36A5-6260B20407FF}"/>
              </a:ext>
            </a:extLst>
          </p:cNvPr>
          <p:cNvCxnSpPr>
            <a:cxnSpLocks/>
          </p:cNvCxnSpPr>
          <p:nvPr/>
        </p:nvCxnSpPr>
        <p:spPr>
          <a:xfrm flipH="1">
            <a:off x="5195918" y="2655405"/>
            <a:ext cx="4182544" cy="280777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BD5B832-C144-7EB1-5A91-2678E0BE1F25}"/>
              </a:ext>
            </a:extLst>
          </p:cNvPr>
          <p:cNvSpPr txBox="1"/>
          <p:nvPr/>
        </p:nvSpPr>
        <p:spPr>
          <a:xfrm>
            <a:off x="9951280" y="2229863"/>
            <a:ext cx="1892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+ </a:t>
            </a:r>
            <a:r>
              <a:rPr lang="en-US" sz="1600" b="1" dirty="0"/>
              <a:t>Public Investment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768770-2A80-B3C6-ED46-B3535323150F}"/>
              </a:ext>
            </a:extLst>
          </p:cNvPr>
          <p:cNvSpPr txBox="1"/>
          <p:nvPr/>
        </p:nvSpPr>
        <p:spPr>
          <a:xfrm>
            <a:off x="10249758" y="1704989"/>
            <a:ext cx="1236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Private Land</a:t>
            </a:r>
          </a:p>
        </p:txBody>
      </p:sp>
      <p:sp>
        <p:nvSpPr>
          <p:cNvPr id="27" name="Rounded Rectangle 68">
            <a:extLst>
              <a:ext uri="{FF2B5EF4-FFF2-40B4-BE49-F238E27FC236}">
                <a16:creationId xmlns:a16="http://schemas.microsoft.com/office/drawing/2014/main" id="{3CA98C7D-267D-6734-3E1C-732BC04C6495}"/>
              </a:ext>
            </a:extLst>
          </p:cNvPr>
          <p:cNvSpPr/>
          <p:nvPr/>
        </p:nvSpPr>
        <p:spPr>
          <a:xfrm>
            <a:off x="8557853" y="3386457"/>
            <a:ext cx="3443574" cy="6039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% of Increase in value to be captured for fund public projects implemented by Govt.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F34132-1169-1E36-7E2D-F1BF028A775E}"/>
              </a:ext>
            </a:extLst>
          </p:cNvPr>
          <p:cNvCxnSpPr>
            <a:cxnSpLocks/>
          </p:cNvCxnSpPr>
          <p:nvPr/>
        </p:nvCxnSpPr>
        <p:spPr>
          <a:xfrm>
            <a:off x="10935090" y="3090991"/>
            <a:ext cx="0" cy="295466"/>
          </a:xfrm>
          <a:prstGeom prst="straightConnector1">
            <a:avLst/>
          </a:prstGeom>
          <a:ln w="952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ounded Rectangle 74">
            <a:extLst>
              <a:ext uri="{FF2B5EF4-FFF2-40B4-BE49-F238E27FC236}">
                <a16:creationId xmlns:a16="http://schemas.microsoft.com/office/drawing/2014/main" id="{55204EB5-A646-BA55-63DA-1E0E24146563}"/>
              </a:ext>
            </a:extLst>
          </p:cNvPr>
          <p:cNvSpPr/>
          <p:nvPr/>
        </p:nvSpPr>
        <p:spPr>
          <a:xfrm>
            <a:off x="9223913" y="4094169"/>
            <a:ext cx="2777513" cy="15057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tx1"/>
                </a:solidFill>
              </a:rPr>
              <a:t>Land Value Tax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tx1"/>
                </a:solidFill>
              </a:rPr>
              <a:t>One Time Betterment Levy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tx1"/>
                </a:solidFill>
              </a:rPr>
              <a:t>Development Charges or Impact Fees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tx1"/>
                </a:solidFill>
              </a:rPr>
              <a:t>Transfer of Development Rights etc.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30" name="Rounded Rectangle 75">
            <a:extLst>
              <a:ext uri="{FF2B5EF4-FFF2-40B4-BE49-F238E27FC236}">
                <a16:creationId xmlns:a16="http://schemas.microsoft.com/office/drawing/2014/main" id="{3024C183-A970-FFB5-F261-19C9090EFC90}"/>
              </a:ext>
            </a:extLst>
          </p:cNvPr>
          <p:cNvSpPr/>
          <p:nvPr/>
        </p:nvSpPr>
        <p:spPr>
          <a:xfrm rot="16200000">
            <a:off x="8037950" y="4614072"/>
            <a:ext cx="1505765" cy="4659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Mechanisms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679A925-FC42-30A1-03D9-76509E6484B8}"/>
              </a:ext>
            </a:extLst>
          </p:cNvPr>
          <p:cNvCxnSpPr>
            <a:cxnSpLocks/>
          </p:cNvCxnSpPr>
          <p:nvPr/>
        </p:nvCxnSpPr>
        <p:spPr>
          <a:xfrm>
            <a:off x="10935090" y="5616958"/>
            <a:ext cx="0" cy="295466"/>
          </a:xfrm>
          <a:prstGeom prst="straightConnector1">
            <a:avLst/>
          </a:prstGeom>
          <a:ln w="952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ounded Rectangle 77">
            <a:extLst>
              <a:ext uri="{FF2B5EF4-FFF2-40B4-BE49-F238E27FC236}">
                <a16:creationId xmlns:a16="http://schemas.microsoft.com/office/drawing/2014/main" id="{4A81E768-F35C-302B-867B-9292BEDA545B}"/>
              </a:ext>
            </a:extLst>
          </p:cNvPr>
          <p:cNvSpPr/>
          <p:nvPr/>
        </p:nvSpPr>
        <p:spPr>
          <a:xfrm>
            <a:off x="8557851" y="5929447"/>
            <a:ext cx="3443555" cy="3079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TOD Fund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C78700D-D1C8-9ED7-8D1E-2311F35F2949}"/>
              </a:ext>
            </a:extLst>
          </p:cNvPr>
          <p:cNvGrpSpPr/>
          <p:nvPr/>
        </p:nvGrpSpPr>
        <p:grpSpPr>
          <a:xfrm>
            <a:off x="9842371" y="2731556"/>
            <a:ext cx="2110258" cy="400110"/>
            <a:chOff x="9859921" y="3127732"/>
            <a:chExt cx="2110258" cy="40011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F070427-D4C4-B02E-282C-8353E248BCBD}"/>
                </a:ext>
              </a:extLst>
            </p:cNvPr>
            <p:cNvSpPr txBox="1"/>
            <p:nvPr/>
          </p:nvSpPr>
          <p:spPr>
            <a:xfrm>
              <a:off x="9859921" y="3127732"/>
              <a:ext cx="21102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</a:rPr>
                <a:t>=     </a:t>
              </a:r>
              <a:r>
                <a:rPr lang="en-US" sz="1600" b="1" dirty="0"/>
                <a:t>Land Value +    FSI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275909C-2D44-C37A-2C5D-803AC83F12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30550" y="3143280"/>
              <a:ext cx="0" cy="2989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732D53F-FCDC-ABF9-2AE4-5002A89769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08365" y="3143280"/>
              <a:ext cx="0" cy="2989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ounded Rectangle 2">
            <a:extLst>
              <a:ext uri="{FF2B5EF4-FFF2-40B4-BE49-F238E27FC236}">
                <a16:creationId xmlns:a16="http://schemas.microsoft.com/office/drawing/2014/main" id="{9D1C7861-578D-107B-9884-5875C58D60E4}"/>
              </a:ext>
            </a:extLst>
          </p:cNvPr>
          <p:cNvSpPr/>
          <p:nvPr/>
        </p:nvSpPr>
        <p:spPr>
          <a:xfrm>
            <a:off x="4861367" y="4531548"/>
            <a:ext cx="3377720" cy="183260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Metro Rail Policy, 2017 </a:t>
            </a:r>
            <a:r>
              <a:rPr lang="en-US" sz="1400" dirty="0">
                <a:solidFill>
                  <a:schemeClr val="tx1"/>
                </a:solidFill>
              </a:rPr>
              <a:t>encourages adoption of VCF by making it an integral part of the Project Submission in line with TOD Policy.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Financial benefits from metro influence zones to be sent to SPV/ Agency implementing metro projects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A79706-3C4B-DC79-A041-B7C5ACDC3358}"/>
              </a:ext>
            </a:extLst>
          </p:cNvPr>
          <p:cNvSpPr txBox="1"/>
          <p:nvPr/>
        </p:nvSpPr>
        <p:spPr>
          <a:xfrm>
            <a:off x="5938963" y="1871475"/>
            <a:ext cx="866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Example</a:t>
            </a:r>
          </a:p>
        </p:txBody>
      </p:sp>
      <p:sp>
        <p:nvSpPr>
          <p:cNvPr id="39" name="Rounded Rectangle 35">
            <a:extLst>
              <a:ext uri="{FF2B5EF4-FFF2-40B4-BE49-F238E27FC236}">
                <a16:creationId xmlns:a16="http://schemas.microsoft.com/office/drawing/2014/main" id="{4BD5BC27-B2F1-FE70-1AB9-514115688CF7}"/>
              </a:ext>
            </a:extLst>
          </p:cNvPr>
          <p:cNvSpPr/>
          <p:nvPr/>
        </p:nvSpPr>
        <p:spPr>
          <a:xfrm>
            <a:off x="3378395" y="842287"/>
            <a:ext cx="8561303" cy="748092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8D49C75-03DA-8705-9745-29C5F5D41F57}"/>
              </a:ext>
            </a:extLst>
          </p:cNvPr>
          <p:cNvSpPr txBox="1"/>
          <p:nvPr/>
        </p:nvSpPr>
        <p:spPr>
          <a:xfrm>
            <a:off x="416559" y="197845"/>
            <a:ext cx="11070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D0013"/>
                </a:solidFill>
                <a:latin typeface="Product sans" panose="020B0403030502040203" pitchFamily="34" charset="0"/>
              </a:rPr>
              <a:t>NATIONAL TOD POLICY AND METRO RAIL POLICY BY MOHUA, 2017 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C00C080-1E4A-3D46-D945-E7CAC6913459}"/>
              </a:ext>
            </a:extLst>
          </p:cNvPr>
          <p:cNvCxnSpPr>
            <a:cxnSpLocks/>
          </p:cNvCxnSpPr>
          <p:nvPr/>
        </p:nvCxnSpPr>
        <p:spPr>
          <a:xfrm>
            <a:off x="497773" y="721109"/>
            <a:ext cx="11464925" cy="0"/>
          </a:xfrm>
          <a:prstGeom prst="line">
            <a:avLst/>
          </a:prstGeom>
          <a:ln w="38100">
            <a:solidFill>
              <a:srgbClr val="7D0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391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2A652D-9FD4-DB41-A1BC-61252B2855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16536" b="9075"/>
          <a:stretch/>
        </p:blipFill>
        <p:spPr>
          <a:xfrm>
            <a:off x="6013333" y="761500"/>
            <a:ext cx="5424738" cy="5703814"/>
          </a:xfrm>
          <a:prstGeom prst="rect">
            <a:avLst/>
          </a:prstGeom>
        </p:spPr>
      </p:pic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6C5A40CA-F2AA-A242-8813-DAAF1B2EB47D}"/>
              </a:ext>
            </a:extLst>
          </p:cNvPr>
          <p:cNvGraphicFramePr>
            <a:graphicFrameLocks noGrp="1"/>
          </p:cNvGraphicFramePr>
          <p:nvPr/>
        </p:nvGraphicFramePr>
        <p:xfrm>
          <a:off x="564842" y="1155742"/>
          <a:ext cx="4527882" cy="4668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21990">
                  <a:extLst>
                    <a:ext uri="{9D8B030D-6E8A-4147-A177-3AD203B41FA5}">
                      <a16:colId xmlns:a16="http://schemas.microsoft.com/office/drawing/2014/main" val="50387228"/>
                    </a:ext>
                  </a:extLst>
                </a:gridCol>
                <a:gridCol w="3174506">
                  <a:extLst>
                    <a:ext uri="{9D8B030D-6E8A-4147-A177-3AD203B41FA5}">
                      <a16:colId xmlns:a16="http://schemas.microsoft.com/office/drawing/2014/main" val="1746995469"/>
                    </a:ext>
                  </a:extLst>
                </a:gridCol>
                <a:gridCol w="731386">
                  <a:extLst>
                    <a:ext uri="{9D8B030D-6E8A-4147-A177-3AD203B41FA5}">
                      <a16:colId xmlns:a16="http://schemas.microsoft.com/office/drawing/2014/main" val="3629467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S.No.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Value Capture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Legend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057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Urban Land Tax/ Land Value Tax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655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Tax on Conversion of Land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672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Betterment Levy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111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Development Charge/ Impact Fees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866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TDR and Incentive FSI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55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Premium on Relaxation of Rules or Additional FSI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728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 for Regularisation of Unauthorised Development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064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Vacant Land Tax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911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Property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923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Additional Cess/ Surcharge on New Building Permits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1547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Land Acquisition and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312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Town Planning Schemes (TPS)/ Land Pooling/ Land Readjustment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360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Joint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142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C3B683D-B9C8-444C-B189-185A09BFD677}"/>
              </a:ext>
            </a:extLst>
          </p:cNvPr>
          <p:cNvSpPr txBox="1"/>
          <p:nvPr/>
        </p:nvSpPr>
        <p:spPr>
          <a:xfrm>
            <a:off x="502566" y="6024272"/>
            <a:ext cx="1125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1) Value Capture Finance Policy Framework, MoUD, 2017</a:t>
            </a:r>
          </a:p>
          <a:p>
            <a:r>
              <a:rPr lang="en-US" sz="1000" i="1" dirty="0"/>
              <a:t>2) </a:t>
            </a:r>
            <a:r>
              <a:rPr lang="en-US" sz="1000" i="1" dirty="0" err="1"/>
              <a:t>Prerna</a:t>
            </a:r>
            <a:r>
              <a:rPr lang="en-US" sz="1000" i="1" dirty="0"/>
              <a:t> V Mehta, Webinar on TOD in Indian Cities, Financing Land Value Capture , WRI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9F5D77-5416-2149-AA3A-FB1AE691FF57}"/>
              </a:ext>
            </a:extLst>
          </p:cNvPr>
          <p:cNvSpPr/>
          <p:nvPr/>
        </p:nvSpPr>
        <p:spPr>
          <a:xfrm>
            <a:off x="4638378" y="1597536"/>
            <a:ext cx="180000" cy="9548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C22D85-FEC9-1B4F-9DBB-5A7D9F81A013}"/>
              </a:ext>
            </a:extLst>
          </p:cNvPr>
          <p:cNvSpPr/>
          <p:nvPr/>
        </p:nvSpPr>
        <p:spPr>
          <a:xfrm>
            <a:off x="4638378" y="1885536"/>
            <a:ext cx="180000" cy="954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0E5D77-542C-044E-A6F8-E35FF2369D74}"/>
              </a:ext>
            </a:extLst>
          </p:cNvPr>
          <p:cNvSpPr/>
          <p:nvPr/>
        </p:nvSpPr>
        <p:spPr>
          <a:xfrm>
            <a:off x="4638378" y="2144736"/>
            <a:ext cx="180000" cy="954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2EDEB5-D1A4-9444-AA48-4A3E279CE7BA}"/>
              </a:ext>
            </a:extLst>
          </p:cNvPr>
          <p:cNvSpPr/>
          <p:nvPr/>
        </p:nvSpPr>
        <p:spPr>
          <a:xfrm>
            <a:off x="4638378" y="2416256"/>
            <a:ext cx="180000" cy="954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A8DA3-6C53-B349-86E9-B9FEA79D5C94}"/>
              </a:ext>
            </a:extLst>
          </p:cNvPr>
          <p:cNvSpPr/>
          <p:nvPr/>
        </p:nvSpPr>
        <p:spPr>
          <a:xfrm>
            <a:off x="4638378" y="2688873"/>
            <a:ext cx="180000" cy="9548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96251E-9BBE-A04D-99E0-5182697F8CD3}"/>
              </a:ext>
            </a:extLst>
          </p:cNvPr>
          <p:cNvSpPr/>
          <p:nvPr/>
        </p:nvSpPr>
        <p:spPr>
          <a:xfrm>
            <a:off x="4638378" y="3055244"/>
            <a:ext cx="180000" cy="9548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9F6A7B-6CD3-3148-96B2-83CF38049D15}"/>
              </a:ext>
            </a:extLst>
          </p:cNvPr>
          <p:cNvSpPr/>
          <p:nvPr/>
        </p:nvSpPr>
        <p:spPr>
          <a:xfrm>
            <a:off x="4638378" y="3517924"/>
            <a:ext cx="180000" cy="95483"/>
          </a:xfrm>
          <a:prstGeom prst="rect">
            <a:avLst/>
          </a:prstGeom>
          <a:solidFill>
            <a:srgbClr val="D48AFF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AE719A-DD02-A948-8D20-7D2BB8B6D6DF}"/>
              </a:ext>
            </a:extLst>
          </p:cNvPr>
          <p:cNvSpPr/>
          <p:nvPr/>
        </p:nvSpPr>
        <p:spPr>
          <a:xfrm>
            <a:off x="4638378" y="3884820"/>
            <a:ext cx="180000" cy="95483"/>
          </a:xfrm>
          <a:prstGeom prst="rect">
            <a:avLst/>
          </a:prstGeom>
          <a:solidFill>
            <a:srgbClr val="00FFDA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09D932-3194-064E-B6F0-7456BDF96FBF}"/>
              </a:ext>
            </a:extLst>
          </p:cNvPr>
          <p:cNvSpPr/>
          <p:nvPr/>
        </p:nvSpPr>
        <p:spPr>
          <a:xfrm>
            <a:off x="4638378" y="4162529"/>
            <a:ext cx="180000" cy="954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2AC865-DCF7-1E42-8FA9-EA13BF681FD3}"/>
              </a:ext>
            </a:extLst>
          </p:cNvPr>
          <p:cNvSpPr/>
          <p:nvPr/>
        </p:nvSpPr>
        <p:spPr>
          <a:xfrm>
            <a:off x="4638378" y="4563890"/>
            <a:ext cx="180000" cy="95483"/>
          </a:xfrm>
          <a:prstGeom prst="rect">
            <a:avLst/>
          </a:prstGeom>
          <a:solidFill>
            <a:srgbClr val="00F300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595430-E4C0-AE4E-A677-85C6D778E38C}"/>
              </a:ext>
            </a:extLst>
          </p:cNvPr>
          <p:cNvSpPr/>
          <p:nvPr/>
        </p:nvSpPr>
        <p:spPr>
          <a:xfrm>
            <a:off x="4638378" y="4896010"/>
            <a:ext cx="180000" cy="95483"/>
          </a:xfrm>
          <a:prstGeom prst="rect">
            <a:avLst/>
          </a:prstGeom>
          <a:solidFill>
            <a:srgbClr val="FF00FD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DD7F67-445A-1049-907E-D3CDFCBE3A62}"/>
              </a:ext>
            </a:extLst>
          </p:cNvPr>
          <p:cNvSpPr/>
          <p:nvPr/>
        </p:nvSpPr>
        <p:spPr>
          <a:xfrm>
            <a:off x="4638378" y="5254531"/>
            <a:ext cx="180000" cy="954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6E1C41-ABD4-4744-A630-8B8E02EDCF3B}"/>
              </a:ext>
            </a:extLst>
          </p:cNvPr>
          <p:cNvSpPr/>
          <p:nvPr/>
        </p:nvSpPr>
        <p:spPr>
          <a:xfrm>
            <a:off x="4638378" y="5615165"/>
            <a:ext cx="180000" cy="9548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32A49B3-8431-3E47-A98B-20F8E890B9D9}"/>
              </a:ext>
            </a:extLst>
          </p:cNvPr>
          <p:cNvGrpSpPr/>
          <p:nvPr/>
        </p:nvGrpSpPr>
        <p:grpSpPr>
          <a:xfrm>
            <a:off x="6701441" y="3250484"/>
            <a:ext cx="259842" cy="341095"/>
            <a:chOff x="6694461" y="2098294"/>
            <a:chExt cx="259842" cy="34109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319F6AA-EAA2-4F45-BB45-FB7BCF34C05A}"/>
                </a:ext>
              </a:extLst>
            </p:cNvPr>
            <p:cNvSpPr>
              <a:spLocks/>
            </p:cNvSpPr>
            <p:nvPr/>
          </p:nvSpPr>
          <p:spPr>
            <a:xfrm>
              <a:off x="6694461" y="2098294"/>
              <a:ext cx="72000" cy="72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43CB058-8810-314F-9C33-F33BE306299F}"/>
                </a:ext>
              </a:extLst>
            </p:cNvPr>
            <p:cNvSpPr>
              <a:spLocks/>
            </p:cNvSpPr>
            <p:nvPr/>
          </p:nvSpPr>
          <p:spPr>
            <a:xfrm>
              <a:off x="6787641" y="2098294"/>
              <a:ext cx="72000" cy="7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D601F4-7B63-924F-B9A7-1AF7D504B53E}"/>
                </a:ext>
              </a:extLst>
            </p:cNvPr>
            <p:cNvSpPr>
              <a:spLocks/>
            </p:cNvSpPr>
            <p:nvPr/>
          </p:nvSpPr>
          <p:spPr>
            <a:xfrm>
              <a:off x="6880571" y="2098294"/>
              <a:ext cx="72000" cy="72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E0BA83B-DC25-B944-A594-27EE9A0305BA}"/>
                </a:ext>
              </a:extLst>
            </p:cNvPr>
            <p:cNvSpPr>
              <a:spLocks/>
            </p:cNvSpPr>
            <p:nvPr/>
          </p:nvSpPr>
          <p:spPr>
            <a:xfrm>
              <a:off x="6694461" y="2188019"/>
              <a:ext cx="72000" cy="7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705C239-B80D-9744-A915-1C01AD734ECF}"/>
                </a:ext>
              </a:extLst>
            </p:cNvPr>
            <p:cNvSpPr>
              <a:spLocks/>
            </p:cNvSpPr>
            <p:nvPr/>
          </p:nvSpPr>
          <p:spPr>
            <a:xfrm>
              <a:off x="6788458" y="2188019"/>
              <a:ext cx="72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132EB04-A754-6543-977E-DF4DB1069040}"/>
                </a:ext>
              </a:extLst>
            </p:cNvPr>
            <p:cNvSpPr>
              <a:spLocks/>
            </p:cNvSpPr>
            <p:nvPr/>
          </p:nvSpPr>
          <p:spPr>
            <a:xfrm>
              <a:off x="6882303" y="2188019"/>
              <a:ext cx="72000" cy="72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4185994-18AF-3046-93CB-B8FA62D6086B}"/>
                </a:ext>
              </a:extLst>
            </p:cNvPr>
            <p:cNvSpPr>
              <a:spLocks/>
            </p:cNvSpPr>
            <p:nvPr/>
          </p:nvSpPr>
          <p:spPr>
            <a:xfrm>
              <a:off x="6694515" y="2279297"/>
              <a:ext cx="72000" cy="72000"/>
            </a:xfrm>
            <a:prstGeom prst="rect">
              <a:avLst/>
            </a:prstGeom>
            <a:solidFill>
              <a:srgbClr val="D48AFF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CBA885-8B56-DD46-81C8-9988CA7CF4F7}"/>
                </a:ext>
              </a:extLst>
            </p:cNvPr>
            <p:cNvSpPr>
              <a:spLocks/>
            </p:cNvSpPr>
            <p:nvPr/>
          </p:nvSpPr>
          <p:spPr>
            <a:xfrm>
              <a:off x="6880214" y="227770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9F977F0-9B19-D147-9BAA-47FD0DEF78B5}"/>
                </a:ext>
              </a:extLst>
            </p:cNvPr>
            <p:cNvSpPr>
              <a:spLocks/>
            </p:cNvSpPr>
            <p:nvPr/>
          </p:nvSpPr>
          <p:spPr>
            <a:xfrm>
              <a:off x="6880214" y="2367389"/>
              <a:ext cx="72000" cy="72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33BDF89-7556-ED4F-919B-907B13F18669}"/>
              </a:ext>
            </a:extLst>
          </p:cNvPr>
          <p:cNvGrpSpPr/>
          <p:nvPr/>
        </p:nvGrpSpPr>
        <p:grpSpPr>
          <a:xfrm>
            <a:off x="7712555" y="1786305"/>
            <a:ext cx="259788" cy="349558"/>
            <a:chOff x="6694515" y="2188019"/>
            <a:chExt cx="259788" cy="34955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11EC47A-D9BC-1E46-A4A9-862DACAA13F2}"/>
                </a:ext>
              </a:extLst>
            </p:cNvPr>
            <p:cNvSpPr>
              <a:spLocks/>
            </p:cNvSpPr>
            <p:nvPr/>
          </p:nvSpPr>
          <p:spPr>
            <a:xfrm>
              <a:off x="6882303" y="2188019"/>
              <a:ext cx="72000" cy="72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314A1DE-C276-384A-AD3A-3B3D641B954F}"/>
                </a:ext>
              </a:extLst>
            </p:cNvPr>
            <p:cNvSpPr>
              <a:spLocks/>
            </p:cNvSpPr>
            <p:nvPr/>
          </p:nvSpPr>
          <p:spPr>
            <a:xfrm>
              <a:off x="6694515" y="2279297"/>
              <a:ext cx="72000" cy="72000"/>
            </a:xfrm>
            <a:prstGeom prst="rect">
              <a:avLst/>
            </a:prstGeom>
            <a:solidFill>
              <a:srgbClr val="D48AFF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E1DA59E-CCA1-6C40-80AC-5C98C892D190}"/>
                </a:ext>
              </a:extLst>
            </p:cNvPr>
            <p:cNvSpPr>
              <a:spLocks/>
            </p:cNvSpPr>
            <p:nvPr/>
          </p:nvSpPr>
          <p:spPr>
            <a:xfrm>
              <a:off x="6880214" y="227770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6941493-3B40-104A-A684-3DF916D724C3}"/>
                </a:ext>
              </a:extLst>
            </p:cNvPr>
            <p:cNvSpPr>
              <a:spLocks/>
            </p:cNvSpPr>
            <p:nvPr/>
          </p:nvSpPr>
          <p:spPr>
            <a:xfrm>
              <a:off x="6787641" y="2465577"/>
              <a:ext cx="72000" cy="72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1DED8B1-533F-CC4A-B0D2-A77B77F21B8C}"/>
              </a:ext>
            </a:extLst>
          </p:cNvPr>
          <p:cNvGrpSpPr/>
          <p:nvPr/>
        </p:nvGrpSpPr>
        <p:grpSpPr>
          <a:xfrm>
            <a:off x="7983121" y="5625921"/>
            <a:ext cx="258110" cy="253003"/>
            <a:chOff x="6694461" y="2098294"/>
            <a:chExt cx="258110" cy="25300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7AB1E5C-B9CE-264A-9EE9-F8A062D0DB99}"/>
                </a:ext>
              </a:extLst>
            </p:cNvPr>
            <p:cNvSpPr>
              <a:spLocks/>
            </p:cNvSpPr>
            <p:nvPr/>
          </p:nvSpPr>
          <p:spPr>
            <a:xfrm>
              <a:off x="6694461" y="2098294"/>
              <a:ext cx="72000" cy="72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B472091-9FCC-6A4E-ABDA-69832363E0F4}"/>
                </a:ext>
              </a:extLst>
            </p:cNvPr>
            <p:cNvSpPr>
              <a:spLocks/>
            </p:cNvSpPr>
            <p:nvPr/>
          </p:nvSpPr>
          <p:spPr>
            <a:xfrm>
              <a:off x="6787641" y="2098294"/>
              <a:ext cx="72000" cy="7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C6608C3-CF0B-F246-A09A-A962D5A788C9}"/>
                </a:ext>
              </a:extLst>
            </p:cNvPr>
            <p:cNvSpPr>
              <a:spLocks/>
            </p:cNvSpPr>
            <p:nvPr/>
          </p:nvSpPr>
          <p:spPr>
            <a:xfrm>
              <a:off x="6880571" y="2098294"/>
              <a:ext cx="72000" cy="72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575F496-68A9-FE40-9B21-6B0FAD09054D}"/>
                </a:ext>
              </a:extLst>
            </p:cNvPr>
            <p:cNvSpPr>
              <a:spLocks/>
            </p:cNvSpPr>
            <p:nvPr/>
          </p:nvSpPr>
          <p:spPr>
            <a:xfrm>
              <a:off x="6694461" y="2188019"/>
              <a:ext cx="72000" cy="7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F84F9D7-BB6E-944E-A878-BE8F130CA2A7}"/>
                </a:ext>
              </a:extLst>
            </p:cNvPr>
            <p:cNvSpPr>
              <a:spLocks/>
            </p:cNvSpPr>
            <p:nvPr/>
          </p:nvSpPr>
          <p:spPr>
            <a:xfrm>
              <a:off x="6694515" y="2279297"/>
              <a:ext cx="72000" cy="72000"/>
            </a:xfrm>
            <a:prstGeom prst="rect">
              <a:avLst/>
            </a:prstGeom>
            <a:solidFill>
              <a:srgbClr val="D48AFF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2825669-54E7-4846-803F-AB0FAF31A390}"/>
              </a:ext>
            </a:extLst>
          </p:cNvPr>
          <p:cNvGrpSpPr/>
          <p:nvPr/>
        </p:nvGrpSpPr>
        <p:grpSpPr>
          <a:xfrm>
            <a:off x="8001566" y="4680012"/>
            <a:ext cx="258110" cy="439283"/>
            <a:chOff x="6694461" y="2098294"/>
            <a:chExt cx="258110" cy="43928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742AAB4-6929-7145-A45F-699D8E552678}"/>
                </a:ext>
              </a:extLst>
            </p:cNvPr>
            <p:cNvSpPr>
              <a:spLocks/>
            </p:cNvSpPr>
            <p:nvPr/>
          </p:nvSpPr>
          <p:spPr>
            <a:xfrm>
              <a:off x="6694461" y="2098294"/>
              <a:ext cx="72000" cy="72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CAFC7EB-4C9E-704B-9DAE-E0BE124D3466}"/>
                </a:ext>
              </a:extLst>
            </p:cNvPr>
            <p:cNvSpPr>
              <a:spLocks/>
            </p:cNvSpPr>
            <p:nvPr/>
          </p:nvSpPr>
          <p:spPr>
            <a:xfrm>
              <a:off x="6787641" y="2098294"/>
              <a:ext cx="72000" cy="7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2316FD6-35D1-2C43-A533-6089632C2F50}"/>
                </a:ext>
              </a:extLst>
            </p:cNvPr>
            <p:cNvSpPr>
              <a:spLocks/>
            </p:cNvSpPr>
            <p:nvPr/>
          </p:nvSpPr>
          <p:spPr>
            <a:xfrm>
              <a:off x="6880571" y="2098294"/>
              <a:ext cx="72000" cy="72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45DCB6D-B635-EA4B-BFBA-8372833ED919}"/>
                </a:ext>
              </a:extLst>
            </p:cNvPr>
            <p:cNvSpPr>
              <a:spLocks/>
            </p:cNvSpPr>
            <p:nvPr/>
          </p:nvSpPr>
          <p:spPr>
            <a:xfrm>
              <a:off x="6694461" y="2188019"/>
              <a:ext cx="72000" cy="7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DA6ED3E-1BF5-0945-A96B-A8520DF3C386}"/>
                </a:ext>
              </a:extLst>
            </p:cNvPr>
            <p:cNvSpPr>
              <a:spLocks/>
            </p:cNvSpPr>
            <p:nvPr/>
          </p:nvSpPr>
          <p:spPr>
            <a:xfrm>
              <a:off x="6694515" y="2279297"/>
              <a:ext cx="72000" cy="72000"/>
            </a:xfrm>
            <a:prstGeom prst="rect">
              <a:avLst/>
            </a:prstGeom>
            <a:solidFill>
              <a:srgbClr val="D48AFF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DAA5F94-B189-354F-9ACC-234462FA355F}"/>
                </a:ext>
              </a:extLst>
            </p:cNvPr>
            <p:cNvSpPr>
              <a:spLocks/>
            </p:cNvSpPr>
            <p:nvPr/>
          </p:nvSpPr>
          <p:spPr>
            <a:xfrm>
              <a:off x="6787641" y="2367745"/>
              <a:ext cx="72000" cy="72000"/>
            </a:xfrm>
            <a:prstGeom prst="rect">
              <a:avLst/>
            </a:prstGeom>
            <a:solidFill>
              <a:srgbClr val="FF00FD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D1903C2-54C0-7140-91D7-5C0268D85FC0}"/>
                </a:ext>
              </a:extLst>
            </p:cNvPr>
            <p:cNvSpPr>
              <a:spLocks/>
            </p:cNvSpPr>
            <p:nvPr/>
          </p:nvSpPr>
          <p:spPr>
            <a:xfrm>
              <a:off x="6880214" y="2367389"/>
              <a:ext cx="72000" cy="72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30B2AB3-9B59-7D45-A5B2-EC6ACBDA10E0}"/>
                </a:ext>
              </a:extLst>
            </p:cNvPr>
            <p:cNvSpPr>
              <a:spLocks/>
            </p:cNvSpPr>
            <p:nvPr/>
          </p:nvSpPr>
          <p:spPr>
            <a:xfrm>
              <a:off x="6787641" y="2465577"/>
              <a:ext cx="72000" cy="72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E504D4C-6634-3849-945F-2C40D5D365AF}"/>
              </a:ext>
            </a:extLst>
          </p:cNvPr>
          <p:cNvGrpSpPr/>
          <p:nvPr/>
        </p:nvGrpSpPr>
        <p:grpSpPr>
          <a:xfrm>
            <a:off x="10241400" y="2866013"/>
            <a:ext cx="258110" cy="72000"/>
            <a:chOff x="6694461" y="2098294"/>
            <a:chExt cx="258110" cy="7200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6F202F3-E0CF-0947-AFE2-5DE55DF1FE82}"/>
                </a:ext>
              </a:extLst>
            </p:cNvPr>
            <p:cNvSpPr>
              <a:spLocks/>
            </p:cNvSpPr>
            <p:nvPr/>
          </p:nvSpPr>
          <p:spPr>
            <a:xfrm>
              <a:off x="6694461" y="2098294"/>
              <a:ext cx="72000" cy="72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5F7C0A4-4FD3-E345-8B37-1ED4C94DA47F}"/>
                </a:ext>
              </a:extLst>
            </p:cNvPr>
            <p:cNvSpPr>
              <a:spLocks/>
            </p:cNvSpPr>
            <p:nvPr/>
          </p:nvSpPr>
          <p:spPr>
            <a:xfrm>
              <a:off x="6787641" y="2098294"/>
              <a:ext cx="72000" cy="7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CBEED6D-4D9A-AD40-BC40-9677238E3E57}"/>
                </a:ext>
              </a:extLst>
            </p:cNvPr>
            <p:cNvSpPr>
              <a:spLocks/>
            </p:cNvSpPr>
            <p:nvPr/>
          </p:nvSpPr>
          <p:spPr>
            <a:xfrm>
              <a:off x="6880571" y="2098294"/>
              <a:ext cx="72000" cy="72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6907E2B-3776-3349-A944-01533DC942E5}"/>
              </a:ext>
            </a:extLst>
          </p:cNvPr>
          <p:cNvGrpSpPr/>
          <p:nvPr/>
        </p:nvGrpSpPr>
        <p:grpSpPr>
          <a:xfrm>
            <a:off x="10716189" y="2400254"/>
            <a:ext cx="258110" cy="161725"/>
            <a:chOff x="6694461" y="2098294"/>
            <a:chExt cx="258110" cy="161725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D64509B9-7FEC-044D-B0AF-8E2E5921EC01}"/>
                </a:ext>
              </a:extLst>
            </p:cNvPr>
            <p:cNvSpPr>
              <a:spLocks/>
            </p:cNvSpPr>
            <p:nvPr/>
          </p:nvSpPr>
          <p:spPr>
            <a:xfrm>
              <a:off x="6787641" y="2098294"/>
              <a:ext cx="72000" cy="7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4099D767-6F1A-3C4A-99DF-7E6F5FBC9B50}"/>
                </a:ext>
              </a:extLst>
            </p:cNvPr>
            <p:cNvSpPr>
              <a:spLocks/>
            </p:cNvSpPr>
            <p:nvPr/>
          </p:nvSpPr>
          <p:spPr>
            <a:xfrm>
              <a:off x="6880571" y="2098294"/>
              <a:ext cx="72000" cy="72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FE20412-55E7-A74F-9D99-1D174189298D}"/>
                </a:ext>
              </a:extLst>
            </p:cNvPr>
            <p:cNvSpPr>
              <a:spLocks/>
            </p:cNvSpPr>
            <p:nvPr/>
          </p:nvSpPr>
          <p:spPr>
            <a:xfrm>
              <a:off x="6694461" y="2188019"/>
              <a:ext cx="72000" cy="7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07E6908-EF79-1A4F-8F25-6D56406A38AA}"/>
              </a:ext>
            </a:extLst>
          </p:cNvPr>
          <p:cNvGrpSpPr/>
          <p:nvPr/>
        </p:nvGrpSpPr>
        <p:grpSpPr>
          <a:xfrm>
            <a:off x="6827369" y="4975826"/>
            <a:ext cx="258110" cy="253003"/>
            <a:chOff x="6694461" y="2098294"/>
            <a:chExt cx="258110" cy="253003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6C571D0F-ABC1-E444-AEBF-5413F768042A}"/>
                </a:ext>
              </a:extLst>
            </p:cNvPr>
            <p:cNvSpPr>
              <a:spLocks/>
            </p:cNvSpPr>
            <p:nvPr/>
          </p:nvSpPr>
          <p:spPr>
            <a:xfrm>
              <a:off x="6694461" y="2098294"/>
              <a:ext cx="72000" cy="72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55720718-F78E-A54B-87DE-CBCF1736FBFD}"/>
                </a:ext>
              </a:extLst>
            </p:cNvPr>
            <p:cNvSpPr>
              <a:spLocks/>
            </p:cNvSpPr>
            <p:nvPr/>
          </p:nvSpPr>
          <p:spPr>
            <a:xfrm>
              <a:off x="6787641" y="2098294"/>
              <a:ext cx="72000" cy="7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B5340AD-ED59-2844-9184-E81D72075504}"/>
                </a:ext>
              </a:extLst>
            </p:cNvPr>
            <p:cNvSpPr>
              <a:spLocks/>
            </p:cNvSpPr>
            <p:nvPr/>
          </p:nvSpPr>
          <p:spPr>
            <a:xfrm>
              <a:off x="6880571" y="2098294"/>
              <a:ext cx="72000" cy="72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E0BAAA1-3D88-4C42-ACB7-639766640008}"/>
                </a:ext>
              </a:extLst>
            </p:cNvPr>
            <p:cNvSpPr>
              <a:spLocks/>
            </p:cNvSpPr>
            <p:nvPr/>
          </p:nvSpPr>
          <p:spPr>
            <a:xfrm>
              <a:off x="6694461" y="2188019"/>
              <a:ext cx="72000" cy="7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3A5CB59E-3490-734C-8DB6-2681C7444DBE}"/>
                </a:ext>
              </a:extLst>
            </p:cNvPr>
            <p:cNvSpPr>
              <a:spLocks/>
            </p:cNvSpPr>
            <p:nvPr/>
          </p:nvSpPr>
          <p:spPr>
            <a:xfrm>
              <a:off x="6694515" y="2279297"/>
              <a:ext cx="72000" cy="72000"/>
            </a:xfrm>
            <a:prstGeom prst="rect">
              <a:avLst/>
            </a:prstGeom>
            <a:solidFill>
              <a:srgbClr val="D48AFF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511DB24-8F8A-3E46-B23D-BEC84CBB3CFA}"/>
              </a:ext>
            </a:extLst>
          </p:cNvPr>
          <p:cNvGrpSpPr/>
          <p:nvPr/>
        </p:nvGrpSpPr>
        <p:grpSpPr>
          <a:xfrm>
            <a:off x="7294729" y="4806668"/>
            <a:ext cx="259842" cy="342326"/>
            <a:chOff x="6694461" y="2098294"/>
            <a:chExt cx="259842" cy="342326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3A98DCF8-917C-7147-A906-409CBBBA94D2}"/>
                </a:ext>
              </a:extLst>
            </p:cNvPr>
            <p:cNvSpPr>
              <a:spLocks/>
            </p:cNvSpPr>
            <p:nvPr/>
          </p:nvSpPr>
          <p:spPr>
            <a:xfrm>
              <a:off x="6694461" y="2098294"/>
              <a:ext cx="72000" cy="72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73B975D5-B977-AC48-BB69-17CAF477A14A}"/>
                </a:ext>
              </a:extLst>
            </p:cNvPr>
            <p:cNvSpPr>
              <a:spLocks/>
            </p:cNvSpPr>
            <p:nvPr/>
          </p:nvSpPr>
          <p:spPr>
            <a:xfrm>
              <a:off x="6787641" y="2098294"/>
              <a:ext cx="72000" cy="7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0DC70E2E-9B14-4A41-BC13-0EF5B237BB59}"/>
                </a:ext>
              </a:extLst>
            </p:cNvPr>
            <p:cNvSpPr>
              <a:spLocks/>
            </p:cNvSpPr>
            <p:nvPr/>
          </p:nvSpPr>
          <p:spPr>
            <a:xfrm>
              <a:off x="6880571" y="2098294"/>
              <a:ext cx="72000" cy="72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7F41E250-CD34-A045-A8EB-9307617CB815}"/>
                </a:ext>
              </a:extLst>
            </p:cNvPr>
            <p:cNvSpPr>
              <a:spLocks/>
            </p:cNvSpPr>
            <p:nvPr/>
          </p:nvSpPr>
          <p:spPr>
            <a:xfrm>
              <a:off x="6694461" y="2188019"/>
              <a:ext cx="72000" cy="7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73A6B40-4C93-6F4C-BCA9-D2C054DEF697}"/>
                </a:ext>
              </a:extLst>
            </p:cNvPr>
            <p:cNvSpPr>
              <a:spLocks/>
            </p:cNvSpPr>
            <p:nvPr/>
          </p:nvSpPr>
          <p:spPr>
            <a:xfrm>
              <a:off x="6788458" y="2188019"/>
              <a:ext cx="72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DA391B1-C5F5-4F49-B0BC-52AAECD8629A}"/>
                </a:ext>
              </a:extLst>
            </p:cNvPr>
            <p:cNvSpPr>
              <a:spLocks/>
            </p:cNvSpPr>
            <p:nvPr/>
          </p:nvSpPr>
          <p:spPr>
            <a:xfrm>
              <a:off x="6882303" y="2188019"/>
              <a:ext cx="72000" cy="72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9A660FF-6B47-D143-AC1A-A0DD093BB45A}"/>
                </a:ext>
              </a:extLst>
            </p:cNvPr>
            <p:cNvSpPr>
              <a:spLocks/>
            </p:cNvSpPr>
            <p:nvPr/>
          </p:nvSpPr>
          <p:spPr>
            <a:xfrm>
              <a:off x="6694515" y="2279297"/>
              <a:ext cx="72000" cy="72000"/>
            </a:xfrm>
            <a:prstGeom prst="rect">
              <a:avLst/>
            </a:prstGeom>
            <a:solidFill>
              <a:srgbClr val="D48AFF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06621911-6411-FF49-8ACE-5F19CB6B56A3}"/>
                </a:ext>
              </a:extLst>
            </p:cNvPr>
            <p:cNvSpPr>
              <a:spLocks/>
            </p:cNvSpPr>
            <p:nvPr/>
          </p:nvSpPr>
          <p:spPr>
            <a:xfrm>
              <a:off x="6880214" y="227770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77716D22-A8F9-BE44-B76D-F7E97A584432}"/>
                </a:ext>
              </a:extLst>
            </p:cNvPr>
            <p:cNvSpPr>
              <a:spLocks/>
            </p:cNvSpPr>
            <p:nvPr/>
          </p:nvSpPr>
          <p:spPr>
            <a:xfrm>
              <a:off x="6696022" y="2368620"/>
              <a:ext cx="72000" cy="72000"/>
            </a:xfrm>
            <a:prstGeom prst="rect">
              <a:avLst/>
            </a:prstGeom>
            <a:solidFill>
              <a:srgbClr val="00F30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B71D3E2D-31AA-DD45-B983-CB120AC18242}"/>
                </a:ext>
              </a:extLst>
            </p:cNvPr>
            <p:cNvSpPr>
              <a:spLocks/>
            </p:cNvSpPr>
            <p:nvPr/>
          </p:nvSpPr>
          <p:spPr>
            <a:xfrm>
              <a:off x="6787641" y="2367745"/>
              <a:ext cx="72000" cy="72000"/>
            </a:xfrm>
            <a:prstGeom prst="rect">
              <a:avLst/>
            </a:prstGeom>
            <a:solidFill>
              <a:srgbClr val="FF00FD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B83ED75A-FEA3-884C-9268-94E802A7FF90}"/>
                </a:ext>
              </a:extLst>
            </p:cNvPr>
            <p:cNvSpPr>
              <a:spLocks/>
            </p:cNvSpPr>
            <p:nvPr/>
          </p:nvSpPr>
          <p:spPr>
            <a:xfrm>
              <a:off x="6880214" y="2367389"/>
              <a:ext cx="72000" cy="72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F1F50E42-3152-A84C-B5E7-13DD27559CA9}"/>
              </a:ext>
            </a:extLst>
          </p:cNvPr>
          <p:cNvGrpSpPr/>
          <p:nvPr/>
        </p:nvGrpSpPr>
        <p:grpSpPr>
          <a:xfrm>
            <a:off x="7294729" y="5890044"/>
            <a:ext cx="259842" cy="341095"/>
            <a:chOff x="6694461" y="2098294"/>
            <a:chExt cx="259842" cy="341095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7B5625C1-84D2-9948-ABCD-746A89AC29D5}"/>
                </a:ext>
              </a:extLst>
            </p:cNvPr>
            <p:cNvSpPr>
              <a:spLocks/>
            </p:cNvSpPr>
            <p:nvPr/>
          </p:nvSpPr>
          <p:spPr>
            <a:xfrm>
              <a:off x="6787641" y="2098294"/>
              <a:ext cx="72000" cy="7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958E750A-9159-AA49-B991-24167EB0A5E4}"/>
                </a:ext>
              </a:extLst>
            </p:cNvPr>
            <p:cNvSpPr>
              <a:spLocks/>
            </p:cNvSpPr>
            <p:nvPr/>
          </p:nvSpPr>
          <p:spPr>
            <a:xfrm>
              <a:off x="6880571" y="2098294"/>
              <a:ext cx="72000" cy="72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BBE64348-130B-AA42-A02F-0FBA905AA002}"/>
                </a:ext>
              </a:extLst>
            </p:cNvPr>
            <p:cNvSpPr>
              <a:spLocks/>
            </p:cNvSpPr>
            <p:nvPr/>
          </p:nvSpPr>
          <p:spPr>
            <a:xfrm>
              <a:off x="6694461" y="2188019"/>
              <a:ext cx="72000" cy="7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52218667-2E32-D34A-9F32-6C14D47332D8}"/>
                </a:ext>
              </a:extLst>
            </p:cNvPr>
            <p:cNvSpPr>
              <a:spLocks/>
            </p:cNvSpPr>
            <p:nvPr/>
          </p:nvSpPr>
          <p:spPr>
            <a:xfrm>
              <a:off x="6788458" y="2188019"/>
              <a:ext cx="72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B4C001DB-4C54-F644-A0FF-4B45429118D0}"/>
                </a:ext>
              </a:extLst>
            </p:cNvPr>
            <p:cNvSpPr>
              <a:spLocks/>
            </p:cNvSpPr>
            <p:nvPr/>
          </p:nvSpPr>
          <p:spPr>
            <a:xfrm>
              <a:off x="6882303" y="2188019"/>
              <a:ext cx="72000" cy="72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1989C104-2377-3143-931A-B041B71092C1}"/>
                </a:ext>
              </a:extLst>
            </p:cNvPr>
            <p:cNvSpPr>
              <a:spLocks/>
            </p:cNvSpPr>
            <p:nvPr/>
          </p:nvSpPr>
          <p:spPr>
            <a:xfrm>
              <a:off x="6694515" y="2279297"/>
              <a:ext cx="72000" cy="72000"/>
            </a:xfrm>
            <a:prstGeom prst="rect">
              <a:avLst/>
            </a:prstGeom>
            <a:solidFill>
              <a:srgbClr val="D48AFF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77CAB2C-6007-D247-BBBB-42B32A7D9F3D}"/>
                </a:ext>
              </a:extLst>
            </p:cNvPr>
            <p:cNvSpPr>
              <a:spLocks/>
            </p:cNvSpPr>
            <p:nvPr/>
          </p:nvSpPr>
          <p:spPr>
            <a:xfrm>
              <a:off x="6880214" y="2367389"/>
              <a:ext cx="72000" cy="72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65A90F16-5B91-DC42-ABEA-577D7782C3D9}"/>
              </a:ext>
            </a:extLst>
          </p:cNvPr>
          <p:cNvGrpSpPr/>
          <p:nvPr/>
        </p:nvGrpSpPr>
        <p:grpSpPr>
          <a:xfrm>
            <a:off x="7142329" y="4021785"/>
            <a:ext cx="259842" cy="439283"/>
            <a:chOff x="6694461" y="2098294"/>
            <a:chExt cx="259842" cy="439283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13BD6F57-D2C3-F647-B778-BB43C82745CF}"/>
                </a:ext>
              </a:extLst>
            </p:cNvPr>
            <p:cNvSpPr>
              <a:spLocks/>
            </p:cNvSpPr>
            <p:nvPr/>
          </p:nvSpPr>
          <p:spPr>
            <a:xfrm>
              <a:off x="6694461" y="2098294"/>
              <a:ext cx="72000" cy="72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22B618F9-1AF8-5B49-82E6-34ED9F699407}"/>
                </a:ext>
              </a:extLst>
            </p:cNvPr>
            <p:cNvSpPr>
              <a:spLocks/>
            </p:cNvSpPr>
            <p:nvPr/>
          </p:nvSpPr>
          <p:spPr>
            <a:xfrm>
              <a:off x="6787641" y="2098294"/>
              <a:ext cx="72000" cy="7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4A36283C-952E-144F-89F0-DF10527977C6}"/>
                </a:ext>
              </a:extLst>
            </p:cNvPr>
            <p:cNvSpPr>
              <a:spLocks/>
            </p:cNvSpPr>
            <p:nvPr/>
          </p:nvSpPr>
          <p:spPr>
            <a:xfrm>
              <a:off x="6880571" y="2098294"/>
              <a:ext cx="72000" cy="72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C0C7D046-EB3E-A840-BEAA-2B96E82F0E83}"/>
                </a:ext>
              </a:extLst>
            </p:cNvPr>
            <p:cNvSpPr>
              <a:spLocks/>
            </p:cNvSpPr>
            <p:nvPr/>
          </p:nvSpPr>
          <p:spPr>
            <a:xfrm>
              <a:off x="6694461" y="2188019"/>
              <a:ext cx="72000" cy="7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FE0BE0C1-EF9F-C043-AA51-2CE76BD8AB27}"/>
                </a:ext>
              </a:extLst>
            </p:cNvPr>
            <p:cNvSpPr>
              <a:spLocks/>
            </p:cNvSpPr>
            <p:nvPr/>
          </p:nvSpPr>
          <p:spPr>
            <a:xfrm>
              <a:off x="6788458" y="2188019"/>
              <a:ext cx="72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9541D367-FA3A-7841-8E71-2815633AA1D7}"/>
                </a:ext>
              </a:extLst>
            </p:cNvPr>
            <p:cNvSpPr>
              <a:spLocks/>
            </p:cNvSpPr>
            <p:nvPr/>
          </p:nvSpPr>
          <p:spPr>
            <a:xfrm>
              <a:off x="6882303" y="2188019"/>
              <a:ext cx="72000" cy="72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69EE5B9B-3123-AB41-B259-7E910AECFC25}"/>
                </a:ext>
              </a:extLst>
            </p:cNvPr>
            <p:cNvSpPr>
              <a:spLocks/>
            </p:cNvSpPr>
            <p:nvPr/>
          </p:nvSpPr>
          <p:spPr>
            <a:xfrm>
              <a:off x="6694515" y="2279297"/>
              <a:ext cx="72000" cy="72000"/>
            </a:xfrm>
            <a:prstGeom prst="rect">
              <a:avLst/>
            </a:prstGeom>
            <a:solidFill>
              <a:srgbClr val="D48AFF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40E6AB88-AF25-5546-8F17-17092621F8E4}"/>
                </a:ext>
              </a:extLst>
            </p:cNvPr>
            <p:cNvSpPr>
              <a:spLocks/>
            </p:cNvSpPr>
            <p:nvPr/>
          </p:nvSpPr>
          <p:spPr>
            <a:xfrm>
              <a:off x="6787641" y="2277744"/>
              <a:ext cx="72000" cy="72000"/>
            </a:xfrm>
            <a:prstGeom prst="rect">
              <a:avLst/>
            </a:prstGeom>
            <a:solidFill>
              <a:srgbClr val="00FFDA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E12F54A5-7223-5849-983E-2888F7606E62}"/>
                </a:ext>
              </a:extLst>
            </p:cNvPr>
            <p:cNvSpPr>
              <a:spLocks/>
            </p:cNvSpPr>
            <p:nvPr/>
          </p:nvSpPr>
          <p:spPr>
            <a:xfrm>
              <a:off x="6880214" y="227770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A5A352B4-3A73-2248-8A0F-8063542058C9}"/>
                </a:ext>
              </a:extLst>
            </p:cNvPr>
            <p:cNvSpPr>
              <a:spLocks/>
            </p:cNvSpPr>
            <p:nvPr/>
          </p:nvSpPr>
          <p:spPr>
            <a:xfrm>
              <a:off x="6880214" y="2367389"/>
              <a:ext cx="72000" cy="72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7BE95CF3-EF5D-604B-BE2F-86BE5E191128}"/>
                </a:ext>
              </a:extLst>
            </p:cNvPr>
            <p:cNvSpPr>
              <a:spLocks/>
            </p:cNvSpPr>
            <p:nvPr/>
          </p:nvSpPr>
          <p:spPr>
            <a:xfrm>
              <a:off x="6787641" y="2465577"/>
              <a:ext cx="72000" cy="72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C3460663-BEBE-2A49-B078-5084148A04F2}"/>
              </a:ext>
            </a:extLst>
          </p:cNvPr>
          <p:cNvGrpSpPr/>
          <p:nvPr/>
        </p:nvGrpSpPr>
        <p:grpSpPr>
          <a:xfrm>
            <a:off x="7748020" y="3400876"/>
            <a:ext cx="258110" cy="161725"/>
            <a:chOff x="6694461" y="2098294"/>
            <a:chExt cx="258110" cy="161725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CDB823F4-9C98-154F-B829-AF6118338183}"/>
                </a:ext>
              </a:extLst>
            </p:cNvPr>
            <p:cNvSpPr>
              <a:spLocks/>
            </p:cNvSpPr>
            <p:nvPr/>
          </p:nvSpPr>
          <p:spPr>
            <a:xfrm>
              <a:off x="6880571" y="2098294"/>
              <a:ext cx="72000" cy="72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93BAB839-C94C-6445-87CA-8F9E6FFE3C28}"/>
                </a:ext>
              </a:extLst>
            </p:cNvPr>
            <p:cNvSpPr>
              <a:spLocks/>
            </p:cNvSpPr>
            <p:nvPr/>
          </p:nvSpPr>
          <p:spPr>
            <a:xfrm>
              <a:off x="6694461" y="2188019"/>
              <a:ext cx="72000" cy="7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FCB196D2-A9A8-7848-BFF2-C460C33F12D3}"/>
              </a:ext>
            </a:extLst>
          </p:cNvPr>
          <p:cNvGrpSpPr/>
          <p:nvPr/>
        </p:nvGrpSpPr>
        <p:grpSpPr>
          <a:xfrm>
            <a:off x="9029636" y="4021785"/>
            <a:ext cx="259842" cy="253003"/>
            <a:chOff x="6694461" y="2098294"/>
            <a:chExt cx="259842" cy="253003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3BF65426-9D66-6D48-A842-87D0D9F0C05D}"/>
                </a:ext>
              </a:extLst>
            </p:cNvPr>
            <p:cNvSpPr>
              <a:spLocks/>
            </p:cNvSpPr>
            <p:nvPr/>
          </p:nvSpPr>
          <p:spPr>
            <a:xfrm>
              <a:off x="6880571" y="2098294"/>
              <a:ext cx="72000" cy="72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B4BE283C-79C9-374E-A84E-5DAE57867A6D}"/>
                </a:ext>
              </a:extLst>
            </p:cNvPr>
            <p:cNvSpPr>
              <a:spLocks/>
            </p:cNvSpPr>
            <p:nvPr/>
          </p:nvSpPr>
          <p:spPr>
            <a:xfrm>
              <a:off x="6694461" y="2188019"/>
              <a:ext cx="72000" cy="7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797DCBE7-5CD5-4D4E-9414-728B8ADC53FD}"/>
                </a:ext>
              </a:extLst>
            </p:cNvPr>
            <p:cNvSpPr>
              <a:spLocks/>
            </p:cNvSpPr>
            <p:nvPr/>
          </p:nvSpPr>
          <p:spPr>
            <a:xfrm>
              <a:off x="6788458" y="2188019"/>
              <a:ext cx="72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CAD31931-1B3A-884F-A2C1-7186E9FC6465}"/>
                </a:ext>
              </a:extLst>
            </p:cNvPr>
            <p:cNvSpPr>
              <a:spLocks/>
            </p:cNvSpPr>
            <p:nvPr/>
          </p:nvSpPr>
          <p:spPr>
            <a:xfrm>
              <a:off x="6882303" y="2188019"/>
              <a:ext cx="72000" cy="72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CAFD8DC7-E6AF-5E42-8519-5A9E9AA4FBC6}"/>
                </a:ext>
              </a:extLst>
            </p:cNvPr>
            <p:cNvSpPr>
              <a:spLocks/>
            </p:cNvSpPr>
            <p:nvPr/>
          </p:nvSpPr>
          <p:spPr>
            <a:xfrm>
              <a:off x="6694515" y="2279297"/>
              <a:ext cx="72000" cy="72000"/>
            </a:xfrm>
            <a:prstGeom prst="rect">
              <a:avLst/>
            </a:prstGeom>
            <a:solidFill>
              <a:srgbClr val="D48AFF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FD90CE37-D229-A748-88F7-0DD876EED85C}"/>
                </a:ext>
              </a:extLst>
            </p:cNvPr>
            <p:cNvSpPr>
              <a:spLocks/>
            </p:cNvSpPr>
            <p:nvPr/>
          </p:nvSpPr>
          <p:spPr>
            <a:xfrm>
              <a:off x="6880214" y="227770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33C8E46E-5DE3-EA41-A890-5FA90355B174}"/>
              </a:ext>
            </a:extLst>
          </p:cNvPr>
          <p:cNvGrpSpPr/>
          <p:nvPr/>
        </p:nvGrpSpPr>
        <p:grpSpPr>
          <a:xfrm>
            <a:off x="7596101" y="2425013"/>
            <a:ext cx="258110" cy="161725"/>
            <a:chOff x="6694461" y="2098294"/>
            <a:chExt cx="258110" cy="161725"/>
          </a:xfrm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160FEE6C-6C8D-CD4D-A675-7E4FF470FA8D}"/>
                </a:ext>
              </a:extLst>
            </p:cNvPr>
            <p:cNvSpPr>
              <a:spLocks/>
            </p:cNvSpPr>
            <p:nvPr/>
          </p:nvSpPr>
          <p:spPr>
            <a:xfrm>
              <a:off x="6787641" y="2098294"/>
              <a:ext cx="72000" cy="7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141F8B80-7912-6546-BEA8-52435CCF3DC7}"/>
                </a:ext>
              </a:extLst>
            </p:cNvPr>
            <p:cNvSpPr>
              <a:spLocks/>
            </p:cNvSpPr>
            <p:nvPr/>
          </p:nvSpPr>
          <p:spPr>
            <a:xfrm>
              <a:off x="6880571" y="2098294"/>
              <a:ext cx="72000" cy="72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7C83E394-2188-014C-8755-D83729F196CD}"/>
                </a:ext>
              </a:extLst>
            </p:cNvPr>
            <p:cNvSpPr>
              <a:spLocks/>
            </p:cNvSpPr>
            <p:nvPr/>
          </p:nvSpPr>
          <p:spPr>
            <a:xfrm>
              <a:off x="6694461" y="2188019"/>
              <a:ext cx="72000" cy="7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677FE3FF-51B6-634E-8A47-5734D7B0E60B}"/>
              </a:ext>
            </a:extLst>
          </p:cNvPr>
          <p:cNvGrpSpPr/>
          <p:nvPr/>
        </p:nvGrpSpPr>
        <p:grpSpPr>
          <a:xfrm>
            <a:off x="7042018" y="2652173"/>
            <a:ext cx="259842" cy="253003"/>
            <a:chOff x="6694461" y="2098294"/>
            <a:chExt cx="259842" cy="253003"/>
          </a:xfrm>
        </p:grpSpPr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41A4B7C4-9FDB-954E-9B1F-CB1A415C6AA2}"/>
                </a:ext>
              </a:extLst>
            </p:cNvPr>
            <p:cNvSpPr>
              <a:spLocks/>
            </p:cNvSpPr>
            <p:nvPr/>
          </p:nvSpPr>
          <p:spPr>
            <a:xfrm>
              <a:off x="6694461" y="2098294"/>
              <a:ext cx="72000" cy="72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CB8E90DE-6422-5A42-9E31-42BCEB70E9B3}"/>
                </a:ext>
              </a:extLst>
            </p:cNvPr>
            <p:cNvSpPr>
              <a:spLocks/>
            </p:cNvSpPr>
            <p:nvPr/>
          </p:nvSpPr>
          <p:spPr>
            <a:xfrm>
              <a:off x="6787641" y="2098294"/>
              <a:ext cx="72000" cy="7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277A6903-E405-4B4C-8DB8-D4667CA7CFF5}"/>
                </a:ext>
              </a:extLst>
            </p:cNvPr>
            <p:cNvSpPr>
              <a:spLocks/>
            </p:cNvSpPr>
            <p:nvPr/>
          </p:nvSpPr>
          <p:spPr>
            <a:xfrm>
              <a:off x="6694461" y="2188019"/>
              <a:ext cx="72000" cy="7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2287E1DE-CD23-A04F-AB52-61A9A07D9C98}"/>
                </a:ext>
              </a:extLst>
            </p:cNvPr>
            <p:cNvSpPr>
              <a:spLocks/>
            </p:cNvSpPr>
            <p:nvPr/>
          </p:nvSpPr>
          <p:spPr>
            <a:xfrm>
              <a:off x="6882303" y="2188019"/>
              <a:ext cx="72000" cy="72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15B06289-E7E2-AC44-BFAB-FCE5FAEFFF3C}"/>
                </a:ext>
              </a:extLst>
            </p:cNvPr>
            <p:cNvSpPr>
              <a:spLocks/>
            </p:cNvSpPr>
            <p:nvPr/>
          </p:nvSpPr>
          <p:spPr>
            <a:xfrm>
              <a:off x="6694515" y="2279297"/>
              <a:ext cx="72000" cy="72000"/>
            </a:xfrm>
            <a:prstGeom prst="rect">
              <a:avLst/>
            </a:prstGeom>
            <a:solidFill>
              <a:srgbClr val="D48AFF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429E6BFA-CE03-5740-AD8D-6D26FC462166}"/>
              </a:ext>
            </a:extLst>
          </p:cNvPr>
          <p:cNvGrpSpPr/>
          <p:nvPr/>
        </p:nvGrpSpPr>
        <p:grpSpPr>
          <a:xfrm>
            <a:off x="7657461" y="1474321"/>
            <a:ext cx="165180" cy="161725"/>
            <a:chOff x="6694461" y="2188019"/>
            <a:chExt cx="165180" cy="161725"/>
          </a:xfrm>
        </p:grpSpPr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0C636478-4384-AD4C-85B8-6B962244CADA}"/>
                </a:ext>
              </a:extLst>
            </p:cNvPr>
            <p:cNvSpPr>
              <a:spLocks/>
            </p:cNvSpPr>
            <p:nvPr/>
          </p:nvSpPr>
          <p:spPr>
            <a:xfrm>
              <a:off x="6694461" y="2188019"/>
              <a:ext cx="72000" cy="7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24418062-2ADC-054E-9081-8E2545F09913}"/>
                </a:ext>
              </a:extLst>
            </p:cNvPr>
            <p:cNvSpPr>
              <a:spLocks/>
            </p:cNvSpPr>
            <p:nvPr/>
          </p:nvSpPr>
          <p:spPr>
            <a:xfrm>
              <a:off x="6787641" y="2277744"/>
              <a:ext cx="72000" cy="72000"/>
            </a:xfrm>
            <a:prstGeom prst="rect">
              <a:avLst/>
            </a:prstGeom>
            <a:solidFill>
              <a:srgbClr val="00FFDA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66370DD5-F69E-4844-9DD1-FE7D470789A6}"/>
              </a:ext>
            </a:extLst>
          </p:cNvPr>
          <p:cNvGrpSpPr/>
          <p:nvPr/>
        </p:nvGrpSpPr>
        <p:grpSpPr>
          <a:xfrm>
            <a:off x="9213153" y="2854817"/>
            <a:ext cx="258110" cy="253003"/>
            <a:chOff x="6694461" y="2098294"/>
            <a:chExt cx="258110" cy="253003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968BFE49-813B-5347-B28F-05BA43D65252}"/>
                </a:ext>
              </a:extLst>
            </p:cNvPr>
            <p:cNvSpPr>
              <a:spLocks/>
            </p:cNvSpPr>
            <p:nvPr/>
          </p:nvSpPr>
          <p:spPr>
            <a:xfrm>
              <a:off x="6787641" y="2098294"/>
              <a:ext cx="72000" cy="7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328F6147-BF14-F044-9DE7-A5760E29D08E}"/>
                </a:ext>
              </a:extLst>
            </p:cNvPr>
            <p:cNvSpPr>
              <a:spLocks/>
            </p:cNvSpPr>
            <p:nvPr/>
          </p:nvSpPr>
          <p:spPr>
            <a:xfrm>
              <a:off x="6880571" y="2098294"/>
              <a:ext cx="72000" cy="72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5AA94B6A-135E-104C-85D1-A8D2DE17660F}"/>
                </a:ext>
              </a:extLst>
            </p:cNvPr>
            <p:cNvSpPr>
              <a:spLocks/>
            </p:cNvSpPr>
            <p:nvPr/>
          </p:nvSpPr>
          <p:spPr>
            <a:xfrm>
              <a:off x="6694461" y="2188019"/>
              <a:ext cx="72000" cy="7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F0953869-E197-2A49-979F-BC48ECF5702C}"/>
                </a:ext>
              </a:extLst>
            </p:cNvPr>
            <p:cNvSpPr>
              <a:spLocks/>
            </p:cNvSpPr>
            <p:nvPr/>
          </p:nvSpPr>
          <p:spPr>
            <a:xfrm>
              <a:off x="6694515" y="2279297"/>
              <a:ext cx="72000" cy="72000"/>
            </a:xfrm>
            <a:prstGeom prst="rect">
              <a:avLst/>
            </a:prstGeom>
            <a:solidFill>
              <a:srgbClr val="D48AFF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72C91D8E-074B-5049-9E5D-66BB0E7086CE}"/>
                </a:ext>
              </a:extLst>
            </p:cNvPr>
            <p:cNvSpPr>
              <a:spLocks/>
            </p:cNvSpPr>
            <p:nvPr/>
          </p:nvSpPr>
          <p:spPr>
            <a:xfrm>
              <a:off x="6787641" y="2277744"/>
              <a:ext cx="72000" cy="72000"/>
            </a:xfrm>
            <a:prstGeom prst="rect">
              <a:avLst/>
            </a:prstGeom>
            <a:solidFill>
              <a:srgbClr val="00FFDA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8CC1E6D4-A2B6-4F46-BAD2-E65D4D8A41A6}"/>
              </a:ext>
            </a:extLst>
          </p:cNvPr>
          <p:cNvGrpSpPr/>
          <p:nvPr/>
        </p:nvGrpSpPr>
        <p:grpSpPr>
          <a:xfrm>
            <a:off x="9905238" y="3053997"/>
            <a:ext cx="258056" cy="253003"/>
            <a:chOff x="6694515" y="2098294"/>
            <a:chExt cx="258056" cy="253003"/>
          </a:xfrm>
        </p:grpSpPr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59B1FE57-E882-194F-9793-C076C0F0B4E3}"/>
                </a:ext>
              </a:extLst>
            </p:cNvPr>
            <p:cNvSpPr>
              <a:spLocks/>
            </p:cNvSpPr>
            <p:nvPr/>
          </p:nvSpPr>
          <p:spPr>
            <a:xfrm>
              <a:off x="6880571" y="2098294"/>
              <a:ext cx="72000" cy="72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1D695DA8-877B-7141-B767-ACE989CC7DA6}"/>
                </a:ext>
              </a:extLst>
            </p:cNvPr>
            <p:cNvSpPr>
              <a:spLocks/>
            </p:cNvSpPr>
            <p:nvPr/>
          </p:nvSpPr>
          <p:spPr>
            <a:xfrm>
              <a:off x="6788458" y="2188019"/>
              <a:ext cx="72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06F90EB8-7931-D04F-A52C-E662A085AA1F}"/>
                </a:ext>
              </a:extLst>
            </p:cNvPr>
            <p:cNvSpPr>
              <a:spLocks/>
            </p:cNvSpPr>
            <p:nvPr/>
          </p:nvSpPr>
          <p:spPr>
            <a:xfrm>
              <a:off x="6694515" y="2279297"/>
              <a:ext cx="72000" cy="72000"/>
            </a:xfrm>
            <a:prstGeom prst="rect">
              <a:avLst/>
            </a:prstGeom>
            <a:solidFill>
              <a:srgbClr val="D48AFF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7FCB1E12-2095-3E42-A2E6-A0512C042A61}"/>
                </a:ext>
              </a:extLst>
            </p:cNvPr>
            <p:cNvSpPr>
              <a:spLocks/>
            </p:cNvSpPr>
            <p:nvPr/>
          </p:nvSpPr>
          <p:spPr>
            <a:xfrm>
              <a:off x="6787641" y="2277744"/>
              <a:ext cx="72000" cy="72000"/>
            </a:xfrm>
            <a:prstGeom prst="rect">
              <a:avLst/>
            </a:prstGeom>
            <a:solidFill>
              <a:srgbClr val="00FFDA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8171EDE6-CDB0-6143-A393-065BD2FC21E1}"/>
              </a:ext>
            </a:extLst>
          </p:cNvPr>
          <p:cNvGrpSpPr/>
          <p:nvPr/>
        </p:nvGrpSpPr>
        <p:grpSpPr>
          <a:xfrm>
            <a:off x="10810105" y="2773037"/>
            <a:ext cx="258110" cy="161725"/>
            <a:chOff x="6694461" y="2098294"/>
            <a:chExt cx="258110" cy="161725"/>
          </a:xfrm>
        </p:grpSpPr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7E8D9143-ABD1-EE47-A1C9-61508CA3F5B5}"/>
                </a:ext>
              </a:extLst>
            </p:cNvPr>
            <p:cNvSpPr>
              <a:spLocks/>
            </p:cNvSpPr>
            <p:nvPr/>
          </p:nvSpPr>
          <p:spPr>
            <a:xfrm>
              <a:off x="6880571" y="2098294"/>
              <a:ext cx="72000" cy="72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F609C121-1114-A245-B1B4-ECEB25597B4D}"/>
                </a:ext>
              </a:extLst>
            </p:cNvPr>
            <p:cNvSpPr>
              <a:spLocks/>
            </p:cNvSpPr>
            <p:nvPr/>
          </p:nvSpPr>
          <p:spPr>
            <a:xfrm>
              <a:off x="6694461" y="2188019"/>
              <a:ext cx="72000" cy="7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3FCE33D5-2DD0-4347-BDFA-4BEF5DF7325B}"/>
              </a:ext>
            </a:extLst>
          </p:cNvPr>
          <p:cNvGrpSpPr/>
          <p:nvPr/>
        </p:nvGrpSpPr>
        <p:grpSpPr>
          <a:xfrm>
            <a:off x="10652679" y="3501860"/>
            <a:ext cx="258110" cy="253003"/>
            <a:chOff x="6694461" y="2098294"/>
            <a:chExt cx="258110" cy="253003"/>
          </a:xfrm>
        </p:grpSpPr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DD486E1C-01D7-C341-9F6E-1B6645C718B5}"/>
                </a:ext>
              </a:extLst>
            </p:cNvPr>
            <p:cNvSpPr>
              <a:spLocks/>
            </p:cNvSpPr>
            <p:nvPr/>
          </p:nvSpPr>
          <p:spPr>
            <a:xfrm>
              <a:off x="6787641" y="2098294"/>
              <a:ext cx="72000" cy="7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004043FE-F139-234E-9A37-70891AF196A7}"/>
                </a:ext>
              </a:extLst>
            </p:cNvPr>
            <p:cNvSpPr>
              <a:spLocks/>
            </p:cNvSpPr>
            <p:nvPr/>
          </p:nvSpPr>
          <p:spPr>
            <a:xfrm>
              <a:off x="6880571" y="2098294"/>
              <a:ext cx="72000" cy="72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399310B5-B244-8745-8363-83EB9293180A}"/>
                </a:ext>
              </a:extLst>
            </p:cNvPr>
            <p:cNvSpPr>
              <a:spLocks/>
            </p:cNvSpPr>
            <p:nvPr/>
          </p:nvSpPr>
          <p:spPr>
            <a:xfrm>
              <a:off x="6694461" y="2188019"/>
              <a:ext cx="72000" cy="7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34CBE90E-CFEE-EB42-9E86-76B4A47A7C9B}"/>
                </a:ext>
              </a:extLst>
            </p:cNvPr>
            <p:cNvSpPr>
              <a:spLocks/>
            </p:cNvSpPr>
            <p:nvPr/>
          </p:nvSpPr>
          <p:spPr>
            <a:xfrm>
              <a:off x="6788458" y="2188019"/>
              <a:ext cx="72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5E1F7F60-D672-9043-A141-A07D57E13334}"/>
                </a:ext>
              </a:extLst>
            </p:cNvPr>
            <p:cNvSpPr>
              <a:spLocks/>
            </p:cNvSpPr>
            <p:nvPr/>
          </p:nvSpPr>
          <p:spPr>
            <a:xfrm>
              <a:off x="6694515" y="2279297"/>
              <a:ext cx="72000" cy="72000"/>
            </a:xfrm>
            <a:prstGeom prst="rect">
              <a:avLst/>
            </a:prstGeom>
            <a:solidFill>
              <a:srgbClr val="D48AFF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DAA0FEAC-1F49-0143-922A-4081F4413785}"/>
                </a:ext>
              </a:extLst>
            </p:cNvPr>
            <p:cNvSpPr>
              <a:spLocks/>
            </p:cNvSpPr>
            <p:nvPr/>
          </p:nvSpPr>
          <p:spPr>
            <a:xfrm>
              <a:off x="6787641" y="2277744"/>
              <a:ext cx="72000" cy="72000"/>
            </a:xfrm>
            <a:prstGeom prst="rect">
              <a:avLst/>
            </a:prstGeom>
            <a:solidFill>
              <a:srgbClr val="00FFDA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DB7EB402-AB39-8A44-B625-EB29BD949DE8}"/>
              </a:ext>
            </a:extLst>
          </p:cNvPr>
          <p:cNvGrpSpPr/>
          <p:nvPr/>
        </p:nvGrpSpPr>
        <p:grpSpPr>
          <a:xfrm>
            <a:off x="7219601" y="1671026"/>
            <a:ext cx="259842" cy="253003"/>
            <a:chOff x="6694461" y="2098294"/>
            <a:chExt cx="259842" cy="253003"/>
          </a:xfrm>
        </p:grpSpPr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3B5EEFBE-0DAC-AD45-99EB-EC784A8A48A5}"/>
                </a:ext>
              </a:extLst>
            </p:cNvPr>
            <p:cNvSpPr>
              <a:spLocks/>
            </p:cNvSpPr>
            <p:nvPr/>
          </p:nvSpPr>
          <p:spPr>
            <a:xfrm>
              <a:off x="6787641" y="2098294"/>
              <a:ext cx="72000" cy="7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7121D7A0-8307-6B48-A37B-6800D755B202}"/>
                </a:ext>
              </a:extLst>
            </p:cNvPr>
            <p:cNvSpPr>
              <a:spLocks/>
            </p:cNvSpPr>
            <p:nvPr/>
          </p:nvSpPr>
          <p:spPr>
            <a:xfrm>
              <a:off x="6880571" y="2098294"/>
              <a:ext cx="72000" cy="72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771642E5-C52F-514A-A0D9-26EC571F5234}"/>
                </a:ext>
              </a:extLst>
            </p:cNvPr>
            <p:cNvSpPr>
              <a:spLocks/>
            </p:cNvSpPr>
            <p:nvPr/>
          </p:nvSpPr>
          <p:spPr>
            <a:xfrm>
              <a:off x="6694461" y="2188019"/>
              <a:ext cx="72000" cy="7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1A8857D4-E971-DD4A-BD31-84C218F799B5}"/>
                </a:ext>
              </a:extLst>
            </p:cNvPr>
            <p:cNvSpPr>
              <a:spLocks/>
            </p:cNvSpPr>
            <p:nvPr/>
          </p:nvSpPr>
          <p:spPr>
            <a:xfrm>
              <a:off x="6788458" y="2188019"/>
              <a:ext cx="72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9362F883-D4B0-A746-ABB6-2379FBE4ABCD}"/>
                </a:ext>
              </a:extLst>
            </p:cNvPr>
            <p:cNvSpPr>
              <a:spLocks/>
            </p:cNvSpPr>
            <p:nvPr/>
          </p:nvSpPr>
          <p:spPr>
            <a:xfrm>
              <a:off x="6882303" y="2188019"/>
              <a:ext cx="72000" cy="72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85BB7F4B-0D18-8846-8C1F-F5B601861EB1}"/>
                </a:ext>
              </a:extLst>
            </p:cNvPr>
            <p:cNvSpPr>
              <a:spLocks/>
            </p:cNvSpPr>
            <p:nvPr/>
          </p:nvSpPr>
          <p:spPr>
            <a:xfrm>
              <a:off x="6694515" y="2279297"/>
              <a:ext cx="72000" cy="72000"/>
            </a:xfrm>
            <a:prstGeom prst="rect">
              <a:avLst/>
            </a:prstGeom>
            <a:solidFill>
              <a:srgbClr val="D48AFF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166E0BBB-728F-C546-A194-5ACA9503B962}"/>
              </a:ext>
            </a:extLst>
          </p:cNvPr>
          <p:cNvGrpSpPr/>
          <p:nvPr/>
        </p:nvGrpSpPr>
        <p:grpSpPr>
          <a:xfrm>
            <a:off x="9622717" y="2333193"/>
            <a:ext cx="259842" cy="163278"/>
            <a:chOff x="6694461" y="2188019"/>
            <a:chExt cx="259842" cy="163278"/>
          </a:xfrm>
        </p:grpSpPr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57867F72-35AE-CD41-9B55-6F82A5388E2D}"/>
                </a:ext>
              </a:extLst>
            </p:cNvPr>
            <p:cNvSpPr>
              <a:spLocks/>
            </p:cNvSpPr>
            <p:nvPr/>
          </p:nvSpPr>
          <p:spPr>
            <a:xfrm>
              <a:off x="6694461" y="2188019"/>
              <a:ext cx="72000" cy="7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E74D34E3-D312-1449-A7B8-D9D2090FE78E}"/>
                </a:ext>
              </a:extLst>
            </p:cNvPr>
            <p:cNvSpPr>
              <a:spLocks/>
            </p:cNvSpPr>
            <p:nvPr/>
          </p:nvSpPr>
          <p:spPr>
            <a:xfrm>
              <a:off x="6788458" y="2188019"/>
              <a:ext cx="72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6022E81E-8541-4847-A9F7-C475BDBC2A78}"/>
                </a:ext>
              </a:extLst>
            </p:cNvPr>
            <p:cNvSpPr>
              <a:spLocks/>
            </p:cNvSpPr>
            <p:nvPr/>
          </p:nvSpPr>
          <p:spPr>
            <a:xfrm>
              <a:off x="6882303" y="2188019"/>
              <a:ext cx="72000" cy="72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18D45630-AA8E-BA49-880A-505FDE9A51AF}"/>
                </a:ext>
              </a:extLst>
            </p:cNvPr>
            <p:cNvSpPr>
              <a:spLocks/>
            </p:cNvSpPr>
            <p:nvPr/>
          </p:nvSpPr>
          <p:spPr>
            <a:xfrm>
              <a:off x="6694515" y="2279297"/>
              <a:ext cx="72000" cy="72000"/>
            </a:xfrm>
            <a:prstGeom prst="rect">
              <a:avLst/>
            </a:prstGeom>
            <a:solidFill>
              <a:srgbClr val="D48AFF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27A87843-0D48-D34F-B50B-B5860A7B49F9}"/>
                </a:ext>
              </a:extLst>
            </p:cNvPr>
            <p:cNvSpPr>
              <a:spLocks/>
            </p:cNvSpPr>
            <p:nvPr/>
          </p:nvSpPr>
          <p:spPr>
            <a:xfrm>
              <a:off x="6787641" y="2277744"/>
              <a:ext cx="72000" cy="72000"/>
            </a:xfrm>
            <a:prstGeom prst="rect">
              <a:avLst/>
            </a:prstGeom>
            <a:solidFill>
              <a:srgbClr val="00FFDA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08AF655E-8BA9-F94E-8056-F9628EC2B348}"/>
              </a:ext>
            </a:extLst>
          </p:cNvPr>
          <p:cNvGrpSpPr/>
          <p:nvPr/>
        </p:nvGrpSpPr>
        <p:grpSpPr>
          <a:xfrm>
            <a:off x="10111479" y="3451353"/>
            <a:ext cx="259842" cy="253003"/>
            <a:chOff x="6694461" y="2098294"/>
            <a:chExt cx="259842" cy="253003"/>
          </a:xfrm>
        </p:grpSpPr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0FEE29FB-A501-B44C-8DDE-042E22BF59D5}"/>
                </a:ext>
              </a:extLst>
            </p:cNvPr>
            <p:cNvSpPr>
              <a:spLocks/>
            </p:cNvSpPr>
            <p:nvPr/>
          </p:nvSpPr>
          <p:spPr>
            <a:xfrm>
              <a:off x="6787641" y="2098294"/>
              <a:ext cx="72000" cy="7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78758720-73E6-B748-960B-AF457DC53D1A}"/>
                </a:ext>
              </a:extLst>
            </p:cNvPr>
            <p:cNvSpPr>
              <a:spLocks/>
            </p:cNvSpPr>
            <p:nvPr/>
          </p:nvSpPr>
          <p:spPr>
            <a:xfrm>
              <a:off x="6694461" y="2188019"/>
              <a:ext cx="72000" cy="7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71C0EA17-9817-F040-83B3-505838A4AFE0}"/>
                </a:ext>
              </a:extLst>
            </p:cNvPr>
            <p:cNvSpPr>
              <a:spLocks/>
            </p:cNvSpPr>
            <p:nvPr/>
          </p:nvSpPr>
          <p:spPr>
            <a:xfrm>
              <a:off x="6788458" y="2188019"/>
              <a:ext cx="72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32BD9F72-2DAF-E14C-99E2-2A328A9BC9DE}"/>
                </a:ext>
              </a:extLst>
            </p:cNvPr>
            <p:cNvSpPr>
              <a:spLocks/>
            </p:cNvSpPr>
            <p:nvPr/>
          </p:nvSpPr>
          <p:spPr>
            <a:xfrm>
              <a:off x="6882303" y="2188019"/>
              <a:ext cx="72000" cy="72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E834F5DD-2656-EB47-8D8A-86C6094859B0}"/>
                </a:ext>
              </a:extLst>
            </p:cNvPr>
            <p:cNvSpPr>
              <a:spLocks/>
            </p:cNvSpPr>
            <p:nvPr/>
          </p:nvSpPr>
          <p:spPr>
            <a:xfrm>
              <a:off x="6694515" y="2279297"/>
              <a:ext cx="72000" cy="72000"/>
            </a:xfrm>
            <a:prstGeom prst="rect">
              <a:avLst/>
            </a:prstGeom>
            <a:solidFill>
              <a:srgbClr val="D48AFF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F48568E6-0360-1749-9480-E27E4C8E863A}"/>
                </a:ext>
              </a:extLst>
            </p:cNvPr>
            <p:cNvSpPr>
              <a:spLocks/>
            </p:cNvSpPr>
            <p:nvPr/>
          </p:nvSpPr>
          <p:spPr>
            <a:xfrm>
              <a:off x="6787641" y="2277744"/>
              <a:ext cx="72000" cy="72000"/>
            </a:xfrm>
            <a:prstGeom prst="rect">
              <a:avLst/>
            </a:prstGeom>
            <a:solidFill>
              <a:srgbClr val="00FFDA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1A6D6A28-E5A5-C04A-B009-9A48B2F1CFC5}"/>
              </a:ext>
            </a:extLst>
          </p:cNvPr>
          <p:cNvGrpSpPr/>
          <p:nvPr/>
        </p:nvGrpSpPr>
        <p:grpSpPr>
          <a:xfrm>
            <a:off x="9534471" y="3522948"/>
            <a:ext cx="259842" cy="161725"/>
            <a:chOff x="6694461" y="2098294"/>
            <a:chExt cx="259842" cy="161725"/>
          </a:xfrm>
        </p:grpSpPr>
        <p:sp>
          <p:nvSpPr>
            <p:cNvPr id="364" name="Rectangle 363">
              <a:extLst>
                <a:ext uri="{FF2B5EF4-FFF2-40B4-BE49-F238E27FC236}">
                  <a16:creationId xmlns:a16="http://schemas.microsoft.com/office/drawing/2014/main" id="{F10F0336-EE49-3740-BBC9-BC241ED1847B}"/>
                </a:ext>
              </a:extLst>
            </p:cNvPr>
            <p:cNvSpPr>
              <a:spLocks/>
            </p:cNvSpPr>
            <p:nvPr/>
          </p:nvSpPr>
          <p:spPr>
            <a:xfrm>
              <a:off x="6694461" y="2098294"/>
              <a:ext cx="72000" cy="72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C6E48EA1-FD35-AF41-B05B-56CA641E083C}"/>
                </a:ext>
              </a:extLst>
            </p:cNvPr>
            <p:cNvSpPr>
              <a:spLocks/>
            </p:cNvSpPr>
            <p:nvPr/>
          </p:nvSpPr>
          <p:spPr>
            <a:xfrm>
              <a:off x="6787641" y="2098294"/>
              <a:ext cx="72000" cy="7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0AD6156F-5D9D-5E48-AE84-EE65F3327FAC}"/>
                </a:ext>
              </a:extLst>
            </p:cNvPr>
            <p:cNvSpPr>
              <a:spLocks/>
            </p:cNvSpPr>
            <p:nvPr/>
          </p:nvSpPr>
          <p:spPr>
            <a:xfrm>
              <a:off x="6694461" y="2188019"/>
              <a:ext cx="72000" cy="7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36FC2763-C516-5342-8911-D1ED8C6F1BA6}"/>
                </a:ext>
              </a:extLst>
            </p:cNvPr>
            <p:cNvSpPr>
              <a:spLocks/>
            </p:cNvSpPr>
            <p:nvPr/>
          </p:nvSpPr>
          <p:spPr>
            <a:xfrm>
              <a:off x="6788458" y="2188019"/>
              <a:ext cx="72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id="{D599C677-1785-934D-8946-6B3109BDBA77}"/>
                </a:ext>
              </a:extLst>
            </p:cNvPr>
            <p:cNvSpPr>
              <a:spLocks/>
            </p:cNvSpPr>
            <p:nvPr/>
          </p:nvSpPr>
          <p:spPr>
            <a:xfrm>
              <a:off x="6882303" y="2188019"/>
              <a:ext cx="72000" cy="72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D009D31B-F273-6F46-AE1B-491B6E2F4160}"/>
              </a:ext>
            </a:extLst>
          </p:cNvPr>
          <p:cNvGrpSpPr/>
          <p:nvPr/>
        </p:nvGrpSpPr>
        <p:grpSpPr>
          <a:xfrm>
            <a:off x="8111310" y="2169966"/>
            <a:ext cx="259842" cy="161725"/>
            <a:chOff x="6694461" y="2098294"/>
            <a:chExt cx="259842" cy="161725"/>
          </a:xfrm>
        </p:grpSpPr>
        <p:sp>
          <p:nvSpPr>
            <p:cNvPr id="379" name="Rectangle 378">
              <a:extLst>
                <a:ext uri="{FF2B5EF4-FFF2-40B4-BE49-F238E27FC236}">
                  <a16:creationId xmlns:a16="http://schemas.microsoft.com/office/drawing/2014/main" id="{09E70750-CB31-A54A-A266-57133000BCCE}"/>
                </a:ext>
              </a:extLst>
            </p:cNvPr>
            <p:cNvSpPr>
              <a:spLocks/>
            </p:cNvSpPr>
            <p:nvPr/>
          </p:nvSpPr>
          <p:spPr>
            <a:xfrm>
              <a:off x="6787641" y="2098294"/>
              <a:ext cx="72000" cy="7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6F7AE740-084E-9B46-9563-6A7271A756AC}"/>
                </a:ext>
              </a:extLst>
            </p:cNvPr>
            <p:cNvSpPr>
              <a:spLocks/>
            </p:cNvSpPr>
            <p:nvPr/>
          </p:nvSpPr>
          <p:spPr>
            <a:xfrm>
              <a:off x="6880571" y="2098294"/>
              <a:ext cx="72000" cy="72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5A58F151-72A4-E243-879D-0690F5055A78}"/>
                </a:ext>
              </a:extLst>
            </p:cNvPr>
            <p:cNvSpPr>
              <a:spLocks/>
            </p:cNvSpPr>
            <p:nvPr/>
          </p:nvSpPr>
          <p:spPr>
            <a:xfrm>
              <a:off x="6694461" y="2188019"/>
              <a:ext cx="72000" cy="7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id="{2462F949-5EF1-354D-B6D8-55EE35844164}"/>
                </a:ext>
              </a:extLst>
            </p:cNvPr>
            <p:cNvSpPr>
              <a:spLocks/>
            </p:cNvSpPr>
            <p:nvPr/>
          </p:nvSpPr>
          <p:spPr>
            <a:xfrm>
              <a:off x="6788458" y="2188019"/>
              <a:ext cx="72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7D2B7C7E-38FC-B94C-A329-6B5D26FEC03D}"/>
                </a:ext>
              </a:extLst>
            </p:cNvPr>
            <p:cNvSpPr>
              <a:spLocks/>
            </p:cNvSpPr>
            <p:nvPr/>
          </p:nvSpPr>
          <p:spPr>
            <a:xfrm>
              <a:off x="6882303" y="2188019"/>
              <a:ext cx="72000" cy="72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5A4AE874-8F13-0142-86EE-1E20B5AEDF2A}"/>
              </a:ext>
            </a:extLst>
          </p:cNvPr>
          <p:cNvGrpSpPr/>
          <p:nvPr/>
        </p:nvGrpSpPr>
        <p:grpSpPr>
          <a:xfrm>
            <a:off x="8386564" y="2574980"/>
            <a:ext cx="258110" cy="251450"/>
            <a:chOff x="6694461" y="2098294"/>
            <a:chExt cx="258110" cy="251450"/>
          </a:xfrm>
        </p:grpSpPr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9AED56A2-E0A8-2540-8BBF-C997B1C6B26F}"/>
                </a:ext>
              </a:extLst>
            </p:cNvPr>
            <p:cNvSpPr>
              <a:spLocks/>
            </p:cNvSpPr>
            <p:nvPr/>
          </p:nvSpPr>
          <p:spPr>
            <a:xfrm>
              <a:off x="6787641" y="2098294"/>
              <a:ext cx="72000" cy="7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55A64CC0-7C82-7F47-8836-05A0923C14B3}"/>
                </a:ext>
              </a:extLst>
            </p:cNvPr>
            <p:cNvSpPr>
              <a:spLocks/>
            </p:cNvSpPr>
            <p:nvPr/>
          </p:nvSpPr>
          <p:spPr>
            <a:xfrm>
              <a:off x="6880571" y="2098294"/>
              <a:ext cx="72000" cy="72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13B25A11-712C-A946-A519-5E8E46D43BF6}"/>
                </a:ext>
              </a:extLst>
            </p:cNvPr>
            <p:cNvSpPr>
              <a:spLocks/>
            </p:cNvSpPr>
            <p:nvPr/>
          </p:nvSpPr>
          <p:spPr>
            <a:xfrm>
              <a:off x="6694461" y="2188019"/>
              <a:ext cx="72000" cy="7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9E16A95C-E0BA-B64B-BED8-74D89CE8CA52}"/>
                </a:ext>
              </a:extLst>
            </p:cNvPr>
            <p:cNvSpPr>
              <a:spLocks/>
            </p:cNvSpPr>
            <p:nvPr/>
          </p:nvSpPr>
          <p:spPr>
            <a:xfrm>
              <a:off x="6787641" y="2277744"/>
              <a:ext cx="72000" cy="72000"/>
            </a:xfrm>
            <a:prstGeom prst="rect">
              <a:avLst/>
            </a:prstGeom>
            <a:solidFill>
              <a:srgbClr val="00FFDA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9090368-B12C-0B48-9032-2BF0E9C95E7C}"/>
              </a:ext>
            </a:extLst>
          </p:cNvPr>
          <p:cNvSpPr txBox="1"/>
          <p:nvPr/>
        </p:nvSpPr>
        <p:spPr>
          <a:xfrm>
            <a:off x="7733760" y="1243446"/>
            <a:ext cx="910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HIMACHAL </a:t>
            </a:r>
          </a:p>
          <a:p>
            <a:r>
              <a:rPr lang="en-US" sz="900" b="1" dirty="0"/>
              <a:t>PRADESH</a:t>
            </a: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9DEC36B6-AA02-6441-877E-86C5A4BAC298}"/>
              </a:ext>
            </a:extLst>
          </p:cNvPr>
          <p:cNvSpPr txBox="1"/>
          <p:nvPr/>
        </p:nvSpPr>
        <p:spPr>
          <a:xfrm>
            <a:off x="6417940" y="1583726"/>
            <a:ext cx="833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PUNJAB</a:t>
            </a: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4AE486BC-3105-0546-AD24-75FA48CA9BC5}"/>
              </a:ext>
            </a:extLst>
          </p:cNvPr>
          <p:cNvSpPr txBox="1"/>
          <p:nvPr/>
        </p:nvSpPr>
        <p:spPr>
          <a:xfrm>
            <a:off x="6920549" y="2286718"/>
            <a:ext cx="8250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HARYANA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B7210361-9C23-3344-93E2-11258BDCE6E3}"/>
              </a:ext>
            </a:extLst>
          </p:cNvPr>
          <p:cNvSpPr txBox="1"/>
          <p:nvPr/>
        </p:nvSpPr>
        <p:spPr>
          <a:xfrm>
            <a:off x="6815453" y="2874908"/>
            <a:ext cx="1065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RAJASTHAN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103E5479-3E14-C845-9229-955D1EB91842}"/>
              </a:ext>
            </a:extLst>
          </p:cNvPr>
          <p:cNvSpPr txBox="1"/>
          <p:nvPr/>
        </p:nvSpPr>
        <p:spPr>
          <a:xfrm>
            <a:off x="6205403" y="3612697"/>
            <a:ext cx="833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GUJARAT</a:t>
            </a:r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9B68C6D4-35B4-B44A-9517-76DFC4DA4740}"/>
              </a:ext>
            </a:extLst>
          </p:cNvPr>
          <p:cNvSpPr txBox="1"/>
          <p:nvPr/>
        </p:nvSpPr>
        <p:spPr>
          <a:xfrm>
            <a:off x="6045601" y="4090029"/>
            <a:ext cx="12502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MAHARASHTRA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48A85278-ECA6-EC4E-AFB9-D02A2077CCCF}"/>
              </a:ext>
            </a:extLst>
          </p:cNvPr>
          <p:cNvSpPr txBox="1"/>
          <p:nvPr/>
        </p:nvSpPr>
        <p:spPr>
          <a:xfrm>
            <a:off x="6645741" y="4706500"/>
            <a:ext cx="601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GOA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86CEA228-FBB7-854C-B8CE-EEF1E7718C9B}"/>
              </a:ext>
            </a:extLst>
          </p:cNvPr>
          <p:cNvSpPr txBox="1"/>
          <p:nvPr/>
        </p:nvSpPr>
        <p:spPr>
          <a:xfrm>
            <a:off x="7051069" y="4545054"/>
            <a:ext cx="9689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KARNATAKA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226023D4-A0A1-9A4A-8130-4C132A19589C}"/>
              </a:ext>
            </a:extLst>
          </p:cNvPr>
          <p:cNvSpPr txBox="1"/>
          <p:nvPr/>
        </p:nvSpPr>
        <p:spPr>
          <a:xfrm>
            <a:off x="8241231" y="4706364"/>
            <a:ext cx="1120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ANDHRA PRADESH/ TELANGANA </a:t>
            </a:r>
            <a:r>
              <a:rPr lang="en-US" sz="900" dirty="0"/>
              <a:t>(Before Division)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6D14B531-49D3-B941-B6EC-C4E26E6FE294}"/>
              </a:ext>
            </a:extLst>
          </p:cNvPr>
          <p:cNvSpPr txBox="1"/>
          <p:nvPr/>
        </p:nvSpPr>
        <p:spPr>
          <a:xfrm>
            <a:off x="8031148" y="5690957"/>
            <a:ext cx="9689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TAMIL NADU</a:t>
            </a: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580373F0-A86B-4949-8C61-BB1854762D29}"/>
              </a:ext>
            </a:extLst>
          </p:cNvPr>
          <p:cNvSpPr txBox="1"/>
          <p:nvPr/>
        </p:nvSpPr>
        <p:spPr>
          <a:xfrm>
            <a:off x="6814173" y="6178681"/>
            <a:ext cx="728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KERALA</a:t>
            </a: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C8579300-C889-934C-87C5-D58EC1718948}"/>
              </a:ext>
            </a:extLst>
          </p:cNvPr>
          <p:cNvSpPr txBox="1"/>
          <p:nvPr/>
        </p:nvSpPr>
        <p:spPr>
          <a:xfrm>
            <a:off x="9000090" y="4292105"/>
            <a:ext cx="728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ODISHA</a:t>
            </a: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2CC209FA-A0D9-714F-AF29-BDC46AF3F9C6}"/>
              </a:ext>
            </a:extLst>
          </p:cNvPr>
          <p:cNvSpPr txBox="1"/>
          <p:nvPr/>
        </p:nvSpPr>
        <p:spPr>
          <a:xfrm>
            <a:off x="7832298" y="1912353"/>
            <a:ext cx="728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DELHI</a:t>
            </a:r>
          </a:p>
        </p:txBody>
      </p:sp>
      <p:sp>
        <p:nvSpPr>
          <p:cNvPr id="419" name="TextBox 418">
            <a:extLst>
              <a:ext uri="{FF2B5EF4-FFF2-40B4-BE49-F238E27FC236}">
                <a16:creationId xmlns:a16="http://schemas.microsoft.com/office/drawing/2014/main" id="{6CC2DE9D-AE67-0E46-98BB-33B3DF2759D1}"/>
              </a:ext>
            </a:extLst>
          </p:cNvPr>
          <p:cNvSpPr txBox="1"/>
          <p:nvPr/>
        </p:nvSpPr>
        <p:spPr>
          <a:xfrm>
            <a:off x="8311699" y="2206210"/>
            <a:ext cx="110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UTTARAKHAND</a:t>
            </a:r>
          </a:p>
        </p:txBody>
      </p:sp>
      <p:sp>
        <p:nvSpPr>
          <p:cNvPr id="420" name="TextBox 419">
            <a:extLst>
              <a:ext uri="{FF2B5EF4-FFF2-40B4-BE49-F238E27FC236}">
                <a16:creationId xmlns:a16="http://schemas.microsoft.com/office/drawing/2014/main" id="{32AB0781-0179-C14E-AC04-6F8C563AAFCE}"/>
              </a:ext>
            </a:extLst>
          </p:cNvPr>
          <p:cNvSpPr txBox="1"/>
          <p:nvPr/>
        </p:nvSpPr>
        <p:spPr>
          <a:xfrm>
            <a:off x="8288595" y="2826215"/>
            <a:ext cx="85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UTTAR </a:t>
            </a:r>
          </a:p>
          <a:p>
            <a:r>
              <a:rPr lang="en-US" sz="900" b="1" dirty="0"/>
              <a:t>PRADESH</a:t>
            </a:r>
          </a:p>
        </p:txBody>
      </p:sp>
      <p:sp>
        <p:nvSpPr>
          <p:cNvPr id="421" name="TextBox 420">
            <a:extLst>
              <a:ext uri="{FF2B5EF4-FFF2-40B4-BE49-F238E27FC236}">
                <a16:creationId xmlns:a16="http://schemas.microsoft.com/office/drawing/2014/main" id="{26FA2FBC-1A19-D948-A219-B623A8EC5150}"/>
              </a:ext>
            </a:extLst>
          </p:cNvPr>
          <p:cNvSpPr txBox="1"/>
          <p:nvPr/>
        </p:nvSpPr>
        <p:spPr>
          <a:xfrm>
            <a:off x="7796762" y="3452931"/>
            <a:ext cx="1066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MADHYA PRADESH</a:t>
            </a:r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5690159E-3FD4-FF44-8636-9BFBC9E5CA2B}"/>
              </a:ext>
            </a:extLst>
          </p:cNvPr>
          <p:cNvSpPr txBox="1"/>
          <p:nvPr/>
        </p:nvSpPr>
        <p:spPr>
          <a:xfrm>
            <a:off x="9030378" y="2630323"/>
            <a:ext cx="5695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BIHAR</a:t>
            </a:r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id="{9436C5F3-E5D8-0B49-9ACC-28491928BD5D}"/>
              </a:ext>
            </a:extLst>
          </p:cNvPr>
          <p:cNvSpPr txBox="1"/>
          <p:nvPr/>
        </p:nvSpPr>
        <p:spPr>
          <a:xfrm>
            <a:off x="9540489" y="2076953"/>
            <a:ext cx="736170" cy="236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SIKKIM</a:t>
            </a:r>
          </a:p>
        </p:txBody>
      </p:sp>
      <p:sp>
        <p:nvSpPr>
          <p:cNvPr id="424" name="TextBox 423">
            <a:extLst>
              <a:ext uri="{FF2B5EF4-FFF2-40B4-BE49-F238E27FC236}">
                <a16:creationId xmlns:a16="http://schemas.microsoft.com/office/drawing/2014/main" id="{C3CCF1B6-D9B7-2E46-9823-5EF78D73442E}"/>
              </a:ext>
            </a:extLst>
          </p:cNvPr>
          <p:cNvSpPr txBox="1"/>
          <p:nvPr/>
        </p:nvSpPr>
        <p:spPr>
          <a:xfrm>
            <a:off x="10542933" y="1986953"/>
            <a:ext cx="100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ARUNACHAL PRADESH</a:t>
            </a: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F91E9E0D-9CD8-E343-B20A-89624C1CA9E5}"/>
              </a:ext>
            </a:extLst>
          </p:cNvPr>
          <p:cNvSpPr txBox="1"/>
          <p:nvPr/>
        </p:nvSpPr>
        <p:spPr>
          <a:xfrm>
            <a:off x="10752494" y="2902013"/>
            <a:ext cx="1002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NAGALAND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3BF4BD81-CCAE-9946-B0F5-800BD646B600}"/>
              </a:ext>
            </a:extLst>
          </p:cNvPr>
          <p:cNvSpPr txBox="1"/>
          <p:nvPr/>
        </p:nvSpPr>
        <p:spPr>
          <a:xfrm>
            <a:off x="10822284" y="3612045"/>
            <a:ext cx="816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MIZORAM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D98C7DE8-B6DC-8D45-9791-8E1DF6680F22}"/>
              </a:ext>
            </a:extLst>
          </p:cNvPr>
          <p:cNvSpPr txBox="1"/>
          <p:nvPr/>
        </p:nvSpPr>
        <p:spPr>
          <a:xfrm>
            <a:off x="9945280" y="3679746"/>
            <a:ext cx="816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TRIPURA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58367CEA-362F-C944-A849-EC78561B0AEB}"/>
              </a:ext>
            </a:extLst>
          </p:cNvPr>
          <p:cNvSpPr txBox="1"/>
          <p:nvPr/>
        </p:nvSpPr>
        <p:spPr>
          <a:xfrm>
            <a:off x="9421291" y="3671396"/>
            <a:ext cx="76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WEST BENGAL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DFCC3FDB-CEB3-0E41-B5C9-0FE474E1B772}"/>
              </a:ext>
            </a:extLst>
          </p:cNvPr>
          <p:cNvSpPr txBox="1"/>
          <p:nvPr/>
        </p:nvSpPr>
        <p:spPr>
          <a:xfrm>
            <a:off x="9315152" y="3266826"/>
            <a:ext cx="10914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MEGHALAYA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EA64F36C-FB25-9A43-A994-AC5731B469D9}"/>
              </a:ext>
            </a:extLst>
          </p:cNvPr>
          <p:cNvSpPr txBox="1"/>
          <p:nvPr/>
        </p:nvSpPr>
        <p:spPr>
          <a:xfrm>
            <a:off x="9942715" y="2659797"/>
            <a:ext cx="790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ASSAM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170B30-951E-44BD-3993-76061C71A681}"/>
              </a:ext>
            </a:extLst>
          </p:cNvPr>
          <p:cNvSpPr txBox="1"/>
          <p:nvPr/>
        </p:nvSpPr>
        <p:spPr>
          <a:xfrm>
            <a:off x="375920" y="208344"/>
            <a:ext cx="11586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D0013"/>
                </a:solidFill>
                <a:latin typeface="Product sans" panose="020B0403030502040203" pitchFamily="34" charset="0"/>
              </a:rPr>
              <a:t>SEVERAL VCF INSTRUMENTS ALREADY BEING USED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3AD0BB0-BA2E-06D9-33FD-45224F0EE573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905" y="6426843"/>
            <a:ext cx="1242060" cy="34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5B33C76-D424-8E95-7CB5-9E268049CB81}"/>
              </a:ext>
            </a:extLst>
          </p:cNvPr>
          <p:cNvCxnSpPr>
            <a:cxnSpLocks/>
          </p:cNvCxnSpPr>
          <p:nvPr/>
        </p:nvCxnSpPr>
        <p:spPr>
          <a:xfrm flipV="1">
            <a:off x="339380" y="1270199"/>
            <a:ext cx="0" cy="5047092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258BA57-456C-14E6-0F46-6836B4F10B63}"/>
              </a:ext>
            </a:extLst>
          </p:cNvPr>
          <p:cNvCxnSpPr>
            <a:cxnSpLocks/>
          </p:cNvCxnSpPr>
          <p:nvPr/>
        </p:nvCxnSpPr>
        <p:spPr>
          <a:xfrm>
            <a:off x="1588840" y="6597975"/>
            <a:ext cx="8661576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B31C29F-C525-F612-E80F-2DC775BAEB98}"/>
              </a:ext>
            </a:extLst>
          </p:cNvPr>
          <p:cNvCxnSpPr>
            <a:cxnSpLocks/>
          </p:cNvCxnSpPr>
          <p:nvPr/>
        </p:nvCxnSpPr>
        <p:spPr>
          <a:xfrm>
            <a:off x="497773" y="721109"/>
            <a:ext cx="11464925" cy="0"/>
          </a:xfrm>
          <a:prstGeom prst="line">
            <a:avLst/>
          </a:prstGeom>
          <a:ln w="38100">
            <a:solidFill>
              <a:srgbClr val="7D0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786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54AA62-EF01-25D6-3A3C-ACEDEF5C9477}"/>
              </a:ext>
            </a:extLst>
          </p:cNvPr>
          <p:cNvSpPr txBox="1"/>
          <p:nvPr/>
        </p:nvSpPr>
        <p:spPr>
          <a:xfrm>
            <a:off x="488515" y="212943"/>
            <a:ext cx="8120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D0013"/>
                </a:solidFill>
                <a:latin typeface="Product sans" panose="020B0403030502040203" pitchFamily="34" charset="0"/>
              </a:rPr>
              <a:t>Non-Fare Revenue Contribution in selected metros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53C9B7-5273-28A0-A312-698EB6F49D17}"/>
              </a:ext>
            </a:extLst>
          </p:cNvPr>
          <p:cNvCxnSpPr/>
          <p:nvPr/>
        </p:nvCxnSpPr>
        <p:spPr>
          <a:xfrm>
            <a:off x="488515" y="736163"/>
            <a:ext cx="1058449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E24ADE6-91B2-18BB-8B95-8519AC325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255333"/>
              </p:ext>
            </p:extLst>
          </p:nvPr>
        </p:nvGraphicFramePr>
        <p:xfrm>
          <a:off x="1381603" y="1259382"/>
          <a:ext cx="9077628" cy="2880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0576">
                  <a:extLst>
                    <a:ext uri="{9D8B030D-6E8A-4147-A177-3AD203B41FA5}">
                      <a16:colId xmlns:a16="http://schemas.microsoft.com/office/drawing/2014/main" val="238373191"/>
                    </a:ext>
                  </a:extLst>
                </a:gridCol>
                <a:gridCol w="3028526">
                  <a:extLst>
                    <a:ext uri="{9D8B030D-6E8A-4147-A177-3AD203B41FA5}">
                      <a16:colId xmlns:a16="http://schemas.microsoft.com/office/drawing/2014/main" val="3079243150"/>
                    </a:ext>
                  </a:extLst>
                </a:gridCol>
                <a:gridCol w="3028526">
                  <a:extLst>
                    <a:ext uri="{9D8B030D-6E8A-4147-A177-3AD203B41FA5}">
                      <a16:colId xmlns:a16="http://schemas.microsoft.com/office/drawing/2014/main" val="3460847136"/>
                    </a:ext>
                  </a:extLst>
                </a:gridCol>
              </a:tblGrid>
              <a:tr h="441317">
                <a:tc row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2023-24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710929"/>
                  </a:ext>
                </a:extLst>
              </a:tr>
              <a:tr h="673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Non-Fare Revenue </a:t>
                      </a:r>
                    </a:p>
                    <a:p>
                      <a:pPr algn="ctr" fontAlgn="b">
                        <a:buNone/>
                      </a:pPr>
                      <a:r>
                        <a:rPr lang="en-IN" sz="16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(INR Crore)</a:t>
                      </a:r>
                      <a:endParaRPr lang="en-IN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Non-fare Revenue to the Total Revenue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682025"/>
                  </a:ext>
                </a:extLst>
              </a:tr>
              <a:tr h="44131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Delhi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390238"/>
                  </a:ext>
                </a:extLst>
              </a:tr>
              <a:tr h="44131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Chennai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64816"/>
                  </a:ext>
                </a:extLst>
              </a:tr>
              <a:tr h="44131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Bangalore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69861"/>
                  </a:ext>
                </a:extLst>
              </a:tr>
              <a:tr h="44131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Kochi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213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FA336ED-3041-12DA-2623-FEA3771BA01B}"/>
              </a:ext>
            </a:extLst>
          </p:cNvPr>
          <p:cNvSpPr txBox="1"/>
          <p:nvPr/>
        </p:nvSpPr>
        <p:spPr>
          <a:xfrm>
            <a:off x="1381603" y="4398289"/>
            <a:ext cx="9077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Note: N</a:t>
            </a:r>
            <a:r>
              <a:rPr lang="en-US" dirty="0"/>
              <a:t>on-fare revenue only includes </a:t>
            </a:r>
          </a:p>
          <a:p>
            <a:pPr marL="982663" indent="-249238">
              <a:buFont typeface="Arial" panose="020B0604020202020204" pitchFamily="34" charset="0"/>
              <a:buChar char="•"/>
            </a:pPr>
            <a:r>
              <a:rPr lang="en-US" dirty="0"/>
              <a:t>Rental and Lease Income </a:t>
            </a:r>
          </a:p>
          <a:p>
            <a:pPr marL="982663" indent="-249238">
              <a:buFont typeface="Arial" panose="020B0604020202020204" pitchFamily="34" charset="0"/>
              <a:buChar char="•"/>
            </a:pPr>
            <a:r>
              <a:rPr lang="en-US" dirty="0"/>
              <a:t>Consultancy Income </a:t>
            </a:r>
          </a:p>
          <a:p>
            <a:pPr marL="982663" indent="-249238">
              <a:buFont typeface="Arial" panose="020B0604020202020204" pitchFamily="34" charset="0"/>
              <a:buChar char="•"/>
            </a:pPr>
            <a:r>
              <a:rPr lang="en-US" dirty="0"/>
              <a:t>Parking Fees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4CC01C-314A-342D-FA0D-A8C9597D1C46}"/>
              </a:ext>
            </a:extLst>
          </p:cNvPr>
          <p:cNvSpPr txBox="1"/>
          <p:nvPr/>
        </p:nvSpPr>
        <p:spPr>
          <a:xfrm>
            <a:off x="1639229" y="6121837"/>
            <a:ext cx="928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Non fare revenue limited to only areas within the metro’s jurisdiction. There is no VCF.</a:t>
            </a:r>
          </a:p>
        </p:txBody>
      </p:sp>
    </p:spTree>
    <p:extLst>
      <p:ext uri="{BB962C8B-B14F-4D97-AF65-F5344CB8AC3E}">
        <p14:creationId xmlns:p14="http://schemas.microsoft.com/office/powerpoint/2010/main" val="1533667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496EE-9570-0D74-E29E-C2A60DD08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8EB341-AC6F-C3A6-A947-8AD2D6C383C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905" y="6426843"/>
            <a:ext cx="1242060" cy="34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07D634-DEEA-C65B-277D-7CCEF79A462D}"/>
              </a:ext>
            </a:extLst>
          </p:cNvPr>
          <p:cNvCxnSpPr>
            <a:cxnSpLocks/>
          </p:cNvCxnSpPr>
          <p:nvPr/>
        </p:nvCxnSpPr>
        <p:spPr>
          <a:xfrm flipV="1">
            <a:off x="339380" y="1270199"/>
            <a:ext cx="0" cy="5047092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7284E56-31D2-C19A-D2D7-CE4F2918F150}"/>
              </a:ext>
            </a:extLst>
          </p:cNvPr>
          <p:cNvCxnSpPr>
            <a:cxnSpLocks/>
          </p:cNvCxnSpPr>
          <p:nvPr/>
        </p:nvCxnSpPr>
        <p:spPr>
          <a:xfrm>
            <a:off x="1588840" y="6597975"/>
            <a:ext cx="8661576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C08F727-094A-65D5-AF51-685938FD4A58}"/>
              </a:ext>
            </a:extLst>
          </p:cNvPr>
          <p:cNvSpPr txBox="1"/>
          <p:nvPr/>
        </p:nvSpPr>
        <p:spPr>
          <a:xfrm>
            <a:off x="380022" y="964712"/>
            <a:ext cx="333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Alignment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388A55-3445-F262-C802-A6065C2EF8B3}"/>
              </a:ext>
            </a:extLst>
          </p:cNvPr>
          <p:cNvSpPr txBox="1"/>
          <p:nvPr/>
        </p:nvSpPr>
        <p:spPr>
          <a:xfrm>
            <a:off x="4645344" y="959467"/>
            <a:ext cx="3301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Length and number of  Stations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82B4FA-A709-18B4-00C3-2939A8019FBF}"/>
              </a:ext>
            </a:extLst>
          </p:cNvPr>
          <p:cNvSpPr txBox="1"/>
          <p:nvPr/>
        </p:nvSpPr>
        <p:spPr>
          <a:xfrm>
            <a:off x="8503920" y="959467"/>
            <a:ext cx="3301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Implementation model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C2CCBF-92A5-3E32-24CB-5002BD00D147}"/>
              </a:ext>
            </a:extLst>
          </p:cNvPr>
          <p:cNvSpPr txBox="1"/>
          <p:nvPr/>
        </p:nvSpPr>
        <p:spPr>
          <a:xfrm>
            <a:off x="685797" y="2192600"/>
            <a:ext cx="286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Funding Pattern (USD </a:t>
            </a:r>
            <a:r>
              <a:rPr lang="en-IN" b="1" dirty="0" err="1"/>
              <a:t>mn</a:t>
            </a:r>
            <a:r>
              <a:rPr lang="en-IN" b="1" dirty="0"/>
              <a:t>)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796880A-594B-92DF-7AEF-C3F953AD0A1F}"/>
              </a:ext>
            </a:extLst>
          </p:cNvPr>
          <p:cNvCxnSpPr>
            <a:cxnSpLocks/>
          </p:cNvCxnSpPr>
          <p:nvPr/>
        </p:nvCxnSpPr>
        <p:spPr>
          <a:xfrm>
            <a:off x="497773" y="721109"/>
            <a:ext cx="11464925" cy="0"/>
          </a:xfrm>
          <a:prstGeom prst="line">
            <a:avLst/>
          </a:prstGeom>
          <a:ln w="38100">
            <a:solidFill>
              <a:srgbClr val="7D0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D08EFA7-0671-1CC4-03F1-5EE99460080D}"/>
              </a:ext>
            </a:extLst>
          </p:cNvPr>
          <p:cNvSpPr txBox="1"/>
          <p:nvPr/>
        </p:nvSpPr>
        <p:spPr>
          <a:xfrm>
            <a:off x="508000" y="208344"/>
            <a:ext cx="1030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3763"/>
            <a:r>
              <a:rPr lang="en-US" sz="2800" b="1" dirty="0">
                <a:solidFill>
                  <a:srgbClr val="7D0013"/>
                </a:solidFill>
                <a:latin typeface="Product sans" panose="020B0403030502040203" pitchFamily="34" charset="0"/>
              </a:rPr>
              <a:t>DELHI – MEERUT RRTS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93116D-7FCC-58BB-8FB2-4EB0032484D6}"/>
              </a:ext>
            </a:extLst>
          </p:cNvPr>
          <p:cNvSpPr txBox="1"/>
          <p:nvPr/>
        </p:nvSpPr>
        <p:spPr>
          <a:xfrm>
            <a:off x="640080" y="1483360"/>
            <a:ext cx="311911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Delhi – Ghaziabad – Meerut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74A322-BD6E-2856-5C3F-85F763783EB4}"/>
              </a:ext>
            </a:extLst>
          </p:cNvPr>
          <p:cNvSpPr txBox="1"/>
          <p:nvPr/>
        </p:nvSpPr>
        <p:spPr>
          <a:xfrm>
            <a:off x="4754880" y="1483360"/>
            <a:ext cx="311911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68 km and 15 Stations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D06E7D-32C6-B18B-EF03-6D9050DF3A94}"/>
              </a:ext>
            </a:extLst>
          </p:cNvPr>
          <p:cNvSpPr txBox="1"/>
          <p:nvPr/>
        </p:nvSpPr>
        <p:spPr>
          <a:xfrm>
            <a:off x="8615680" y="1483360"/>
            <a:ext cx="311911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Government SPV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5F5C28-EFE2-53BF-57FF-C0559513C5A8}"/>
              </a:ext>
            </a:extLst>
          </p:cNvPr>
          <p:cNvSpPr txBox="1"/>
          <p:nvPr/>
        </p:nvSpPr>
        <p:spPr>
          <a:xfrm>
            <a:off x="7112000" y="2151960"/>
            <a:ext cx="443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VCF Estimates for next 30 years  (USD </a:t>
            </a:r>
            <a:r>
              <a:rPr lang="en-IN" b="1" dirty="0" err="1"/>
              <a:t>mn</a:t>
            </a:r>
            <a:r>
              <a:rPr lang="en-IN" b="1" dirty="0"/>
              <a:t>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90629D-0974-F5FA-4ABA-5EC12BDA97B6}"/>
              </a:ext>
            </a:extLst>
          </p:cNvPr>
          <p:cNvSpPr txBox="1"/>
          <p:nvPr/>
        </p:nvSpPr>
        <p:spPr>
          <a:xfrm>
            <a:off x="640080" y="5770880"/>
            <a:ext cx="523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i="1" dirty="0"/>
              <a:t>Source: ADB report </a:t>
            </a:r>
            <a:r>
              <a:rPr lang="en-US" sz="1400" i="1" dirty="0"/>
              <a:t>Report and Recommendation of the President</a:t>
            </a:r>
          </a:p>
          <a:p>
            <a:r>
              <a:rPr lang="en-US" sz="1400" i="1" dirty="0"/>
              <a:t>to the Board of Directors for Delhi –Meerut RRTS</a:t>
            </a:r>
            <a:endParaRPr lang="en-IN" sz="1400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E7A0F7-A311-CC89-0D9C-D7112E9F843F}"/>
              </a:ext>
            </a:extLst>
          </p:cNvPr>
          <p:cNvSpPr txBox="1"/>
          <p:nvPr/>
        </p:nvSpPr>
        <p:spPr>
          <a:xfrm>
            <a:off x="518159" y="5324935"/>
            <a:ext cx="490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Total Estimated Project Cost : Rs 35,000 Cr </a:t>
            </a:r>
            <a:r>
              <a:rPr lang="en-IN" b="1" dirty="0" err="1"/>
              <a:t>approx</a:t>
            </a:r>
            <a:endParaRPr lang="en-IN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61AAC7-0A4D-1F85-F2A9-4DC46DDCF943}"/>
              </a:ext>
            </a:extLst>
          </p:cNvPr>
          <p:cNvSpPr txBox="1"/>
          <p:nvPr/>
        </p:nvSpPr>
        <p:spPr>
          <a:xfrm>
            <a:off x="7652701" y="5355415"/>
            <a:ext cx="4309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Total Estimated VCF : Rs 10,000 Cr </a:t>
            </a:r>
            <a:r>
              <a:rPr lang="en-IN" b="1" dirty="0" err="1"/>
              <a:t>approx</a:t>
            </a:r>
            <a:endParaRPr lang="en-IN" b="1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5B0CEDB-ABBD-14FF-7634-326CE41BB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07" y="2498517"/>
            <a:ext cx="4797452" cy="28784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D483267-C519-6FFD-8981-5800114E3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958" y="2549786"/>
            <a:ext cx="4572000" cy="27432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682BDD9-CB12-B56F-B666-686665029F3F}"/>
              </a:ext>
            </a:extLst>
          </p:cNvPr>
          <p:cNvSpPr txBox="1"/>
          <p:nvPr/>
        </p:nvSpPr>
        <p:spPr>
          <a:xfrm>
            <a:off x="7995923" y="5633307"/>
            <a:ext cx="3555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i="1" dirty="0"/>
              <a:t>Source: </a:t>
            </a:r>
            <a:r>
              <a:rPr lang="en-US" sz="1400" i="1" dirty="0"/>
              <a:t>Report of Committee on innovative methods of revenue generation for implementation of Regional Rapid Transit System (RRTS)</a:t>
            </a:r>
            <a:endParaRPr lang="en-IN" sz="1400" i="1" dirty="0"/>
          </a:p>
        </p:txBody>
      </p:sp>
    </p:spTree>
    <p:extLst>
      <p:ext uri="{BB962C8B-B14F-4D97-AF65-F5344CB8AC3E}">
        <p14:creationId xmlns:p14="http://schemas.microsoft.com/office/powerpoint/2010/main" val="1820319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2282</TotalTime>
  <Words>1705</Words>
  <Application>Microsoft Macintosh PowerPoint</Application>
  <PresentationFormat>Widescreen</PresentationFormat>
  <Paragraphs>344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Product sans</vt:lpstr>
      <vt:lpstr>Product sans</vt:lpstr>
      <vt:lpstr>Office Theme</vt:lpstr>
      <vt:lpstr>PowerPoint Presentation</vt:lpstr>
      <vt:lpstr>NON FARE REVENUE AND VALUE CAPTURE FINANCING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Janani</dc:creator>
  <cp:lastModifiedBy>Gautam Patel</cp:lastModifiedBy>
  <cp:revision>145</cp:revision>
  <dcterms:created xsi:type="dcterms:W3CDTF">2023-10-02T04:31:59Z</dcterms:created>
  <dcterms:modified xsi:type="dcterms:W3CDTF">2025-11-08T09:45:34Z</dcterms:modified>
</cp:coreProperties>
</file>