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3"/>
  </p:notesMasterIdLst>
  <p:handoutMasterIdLst>
    <p:handoutMasterId r:id="rId24"/>
  </p:handoutMasterIdLst>
  <p:sldIdLst>
    <p:sldId id="259" r:id="rId3"/>
    <p:sldId id="299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4560"/>
    <a:srgbClr val="7795A7"/>
    <a:srgbClr val="D9D9D9"/>
    <a:srgbClr val="4F9091"/>
    <a:srgbClr val="87A8B7"/>
    <a:srgbClr val="BFBFBF"/>
    <a:srgbClr val="9DC3E6"/>
    <a:srgbClr val="DDEBF7"/>
    <a:srgbClr val="D7D7D7"/>
    <a:srgbClr val="095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50687" autoAdjust="0"/>
  </p:normalViewPr>
  <p:slideViewPr>
    <p:cSldViewPr snapToGrid="0">
      <p:cViewPr varScale="1">
        <p:scale>
          <a:sx n="74" d="100"/>
          <a:sy n="74" d="100"/>
        </p:scale>
        <p:origin x="492" y="66"/>
      </p:cViewPr>
      <p:guideLst>
        <p:guide orient="horz" pos="388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13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A.%20SPA%20BHOPAL\Fourth%20Sem.%20(4th)\Weekly%20Reviews\Review%2012-01-24\tram%20rou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A.%20SPA%20BHOPAL\Fourth%20Sem.%20(4th)\Weekly%20Reviews\Review%2012-01-24\tram%20rout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A.%20SPA%20BHOPAL\Fourth%20Sem.%20(4th)\Weekly%20Reviews\Review%2012-01-24\tram%20rout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A.%20SPA%20BHOPAL\Fourth%20Sem.%20(4th)\Thesis\Weekly%20Reviews\4_Review%2003-03-24\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A.%20SPA%20BHOPAL\Fourth%20Sem.%20(4th)\Thesis\Weekly%20Reviews\4_Review%2003-03-24\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Cost Vs Time</a:t>
            </a:r>
          </a:p>
        </c:rich>
      </c:tx>
      <c:layout>
        <c:manualLayout>
          <c:xMode val="edge"/>
          <c:yMode val="edge"/>
          <c:x val="0.39012280549305478"/>
          <c:y val="5.9427364400847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Bus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ysClr val="windowText" lastClr="00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Sheet1!$C$30:$C$36</c:f>
              <c:numCache>
                <c:formatCode>General</c:formatCode>
                <c:ptCount val="7"/>
                <c:pt idx="0">
                  <c:v>0</c:v>
                </c:pt>
                <c:pt idx="1">
                  <c:v>12</c:v>
                </c:pt>
                <c:pt idx="2">
                  <c:v>20</c:v>
                </c:pt>
                <c:pt idx="3">
                  <c:v>30</c:v>
                </c:pt>
                <c:pt idx="4">
                  <c:v>45</c:v>
                </c:pt>
                <c:pt idx="5">
                  <c:v>60</c:v>
                </c:pt>
                <c:pt idx="6">
                  <c:v>75</c:v>
                </c:pt>
              </c:numCache>
            </c:numRef>
          </c:xVal>
          <c:yVal>
            <c:numRef>
              <c:f>Sheet1!$D$30:$D$36</c:f>
              <c:numCache>
                <c:formatCode>General</c:formatCode>
                <c:ptCount val="7"/>
                <c:pt idx="0">
                  <c:v>0</c:v>
                </c:pt>
                <c:pt idx="1">
                  <c:v>12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28</c:v>
                </c:pt>
                <c:pt idx="6">
                  <c:v>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C65-4BA2-84DC-F564C7F777CF}"/>
            </c:ext>
          </c:extLst>
        </c:ser>
        <c:ser>
          <c:idx val="1"/>
          <c:order val="1"/>
          <c:tx>
            <c:v>Tram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3810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Sheet1!$F$30:$F$36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25</c:v>
                </c:pt>
              </c:numCache>
            </c:numRef>
          </c:xVal>
          <c:yVal>
            <c:numRef>
              <c:f>Sheet1!$G$30:$G$36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C65-4BA2-84DC-F564C7F777CF}"/>
            </c:ext>
          </c:extLst>
        </c:ser>
        <c:ser>
          <c:idx val="2"/>
          <c:order val="2"/>
          <c:tx>
            <c:v>Metro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Sheet1!$I$30:$I$36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Sheet1!$J$30:$J$36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10</c:v>
                </c:pt>
                <c:pt idx="4">
                  <c:v>15</c:v>
                </c:pt>
                <c:pt idx="5">
                  <c:v>15</c:v>
                </c:pt>
                <c:pt idx="6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C65-4BA2-84DC-F564C7F777CF}"/>
            </c:ext>
          </c:extLst>
        </c:ser>
        <c:ser>
          <c:idx val="3"/>
          <c:order val="3"/>
          <c:tx>
            <c:v>Auto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bg1">
                    <a:lumMod val="6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Sheet1!$L$30:$L$36</c:f>
              <c:numCache>
                <c:formatCode>General</c:formatCode>
                <c:ptCount val="7"/>
                <c:pt idx="0">
                  <c:v>0</c:v>
                </c:pt>
                <c:pt idx="1">
                  <c:v>15</c:v>
                </c:pt>
                <c:pt idx="2">
                  <c:v>25</c:v>
                </c:pt>
                <c:pt idx="3">
                  <c:v>35</c:v>
                </c:pt>
                <c:pt idx="4">
                  <c:v>45</c:v>
                </c:pt>
                <c:pt idx="5">
                  <c:v>60</c:v>
                </c:pt>
                <c:pt idx="6">
                  <c:v>80</c:v>
                </c:pt>
              </c:numCache>
            </c:numRef>
          </c:xVal>
          <c:yVal>
            <c:numRef>
              <c:f>Sheet1!$M$30:$M$36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12</c:v>
                </c:pt>
                <c:pt idx="3">
                  <c:v>15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C65-4BA2-84DC-F564C7F777CF}"/>
            </c:ext>
          </c:extLst>
        </c:ser>
        <c:ser>
          <c:idx val="4"/>
          <c:order val="4"/>
          <c:tx>
            <c:v>Subarban Rail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5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Sheet1!$O$30:$O$36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12</c:v>
                </c:pt>
                <c:pt idx="3">
                  <c:v>20</c:v>
                </c:pt>
                <c:pt idx="4">
                  <c:v>30</c:v>
                </c:pt>
                <c:pt idx="5">
                  <c:v>40</c:v>
                </c:pt>
                <c:pt idx="6">
                  <c:v>50</c:v>
                </c:pt>
              </c:numCache>
            </c:numRef>
          </c:xVal>
          <c:yVal>
            <c:numRef>
              <c:f>Sheet1!$P$30:$P$36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15</c:v>
                </c:pt>
                <c:pt idx="6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C65-4BA2-84DC-F564C7F77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9939711"/>
        <c:axId val="947070015"/>
      </c:scatterChart>
      <c:valAx>
        <c:axId val="8799397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Time (Minutes)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947070015"/>
        <c:crosses val="autoZero"/>
        <c:crossBetween val="midCat"/>
      </c:valAx>
      <c:valAx>
        <c:axId val="947070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Cost (Rs)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79939711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4.3766142995301877E-2"/>
          <c:y val="0.72273728190268582"/>
          <c:w val="0.90184170161528554"/>
          <c:h val="0.197262629942473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Cost Vs Distance</a:t>
            </a:r>
          </a:p>
        </c:rich>
      </c:tx>
      <c:layout>
        <c:manualLayout>
          <c:xMode val="edge"/>
          <c:yMode val="edge"/>
          <c:x val="0.38258156099755553"/>
          <c:y val="0.10423532707086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365547132788805E-2"/>
          <c:y val="0.18662167483880931"/>
          <c:w val="0.88218089093018981"/>
          <c:h val="0.46297138417160844"/>
        </c:manualLayout>
      </c:layout>
      <c:scatterChart>
        <c:scatterStyle val="lineMarker"/>
        <c:varyColors val="0"/>
        <c:ser>
          <c:idx val="0"/>
          <c:order val="0"/>
          <c:tx>
            <c:v>Bus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Sheet1!$B$30:$B$36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</c:numCache>
            </c:numRef>
          </c:xVal>
          <c:yVal>
            <c:numRef>
              <c:f>Sheet1!$D$30:$D$36</c:f>
              <c:numCache>
                <c:formatCode>General</c:formatCode>
                <c:ptCount val="7"/>
                <c:pt idx="0">
                  <c:v>0</c:v>
                </c:pt>
                <c:pt idx="1">
                  <c:v>12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28</c:v>
                </c:pt>
                <c:pt idx="6">
                  <c:v>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BA7-4300-B943-7C907599F895}"/>
            </c:ext>
          </c:extLst>
        </c:ser>
        <c:ser>
          <c:idx val="1"/>
          <c:order val="1"/>
          <c:tx>
            <c:v>Tram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3810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Sheet1!$E$30:$E$36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</c:numCache>
            </c:numRef>
          </c:xVal>
          <c:yVal>
            <c:numRef>
              <c:f>Sheet1!$G$30:$G$36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BA7-4300-B943-7C907599F895}"/>
            </c:ext>
          </c:extLst>
        </c:ser>
        <c:ser>
          <c:idx val="2"/>
          <c:order val="2"/>
          <c:tx>
            <c:v>Metro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>
                    <a:lumMod val="7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Sheet1!$H$30:$H$36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</c:numCache>
            </c:numRef>
          </c:xVal>
          <c:yVal>
            <c:numRef>
              <c:f>Sheet1!$J$30:$J$36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10</c:v>
                </c:pt>
                <c:pt idx="4">
                  <c:v>15</c:v>
                </c:pt>
                <c:pt idx="5">
                  <c:v>15</c:v>
                </c:pt>
                <c:pt idx="6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BA7-4300-B943-7C907599F895}"/>
            </c:ext>
          </c:extLst>
        </c:ser>
        <c:ser>
          <c:idx val="3"/>
          <c:order val="3"/>
          <c:tx>
            <c:v>Auto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bg1">
                    <a:lumMod val="65000"/>
                  </a:schemeClr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Sheet1!$K$30:$K$36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</c:numCache>
            </c:numRef>
          </c:xVal>
          <c:yVal>
            <c:numRef>
              <c:f>Sheet1!$M$30:$M$36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12</c:v>
                </c:pt>
                <c:pt idx="3">
                  <c:v>15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BA7-4300-B943-7C907599F895}"/>
            </c:ext>
          </c:extLst>
        </c:ser>
        <c:ser>
          <c:idx val="4"/>
          <c:order val="4"/>
          <c:tx>
            <c:v>Subarban Rail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5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Sheet1!$N$30:$N$36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</c:numCache>
            </c:numRef>
          </c:xVal>
          <c:yVal>
            <c:numRef>
              <c:f>Sheet1!$P$30:$P$36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15</c:v>
                </c:pt>
                <c:pt idx="6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ABA7-4300-B943-7C907599F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1427327"/>
        <c:axId val="885243775"/>
      </c:scatterChart>
      <c:valAx>
        <c:axId val="81142732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Distance (Km)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85243775"/>
        <c:crosses val="autoZero"/>
        <c:crossBetween val="midCat"/>
      </c:valAx>
      <c:valAx>
        <c:axId val="885243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Cost (Rs)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811427327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4.522290097163905E-2"/>
          <c:y val="0.808091321832208"/>
          <c:w val="0.93094389959224511"/>
          <c:h val="0.191908678167792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A8006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rgbClr val="0D4560"/>
                </a:solidFill>
                <a:latin typeface="Century Gothic" panose="020B0502020202020204" pitchFamily="34" charset="0"/>
              </a:rPr>
              <a:t>Tram Timeline</a:t>
            </a:r>
          </a:p>
        </c:rich>
      </c:tx>
      <c:layout>
        <c:manualLayout>
          <c:xMode val="edge"/>
          <c:yMode val="edge"/>
          <c:x val="0.4235863036936363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FA8006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D45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timeline!$B$3:$B$32</c:f>
              <c:strCache>
                <c:ptCount val="30"/>
                <c:pt idx="0">
                  <c:v>1873</c:v>
                </c:pt>
                <c:pt idx="1">
                  <c:v>1880-1885</c:v>
                </c:pt>
                <c:pt idx="2">
                  <c:v>1886-1890</c:v>
                </c:pt>
                <c:pt idx="3">
                  <c:v>1891-1895</c:v>
                </c:pt>
                <c:pt idx="4">
                  <c:v>1896-1900</c:v>
                </c:pt>
                <c:pt idx="5">
                  <c:v>1901-1905</c:v>
                </c:pt>
                <c:pt idx="6">
                  <c:v>1906-1910</c:v>
                </c:pt>
                <c:pt idx="7">
                  <c:v>1911-1915</c:v>
                </c:pt>
                <c:pt idx="8">
                  <c:v>1916-1920</c:v>
                </c:pt>
                <c:pt idx="9">
                  <c:v>1921-1925</c:v>
                </c:pt>
                <c:pt idx="10">
                  <c:v>1926-1930</c:v>
                </c:pt>
                <c:pt idx="11">
                  <c:v>1931-1935</c:v>
                </c:pt>
                <c:pt idx="12">
                  <c:v>1936-1940</c:v>
                </c:pt>
                <c:pt idx="13">
                  <c:v>1941-1945</c:v>
                </c:pt>
                <c:pt idx="14">
                  <c:v>1946-1950</c:v>
                </c:pt>
                <c:pt idx="15">
                  <c:v>1951-1955</c:v>
                </c:pt>
                <c:pt idx="16">
                  <c:v>1956-1960</c:v>
                </c:pt>
                <c:pt idx="17">
                  <c:v>1961-1965</c:v>
                </c:pt>
                <c:pt idx="18">
                  <c:v>1966-1970</c:v>
                </c:pt>
                <c:pt idx="19">
                  <c:v>1971-1975</c:v>
                </c:pt>
                <c:pt idx="20">
                  <c:v>1976-1980</c:v>
                </c:pt>
                <c:pt idx="21">
                  <c:v>1981-1985</c:v>
                </c:pt>
                <c:pt idx="22">
                  <c:v>1986-1990</c:v>
                </c:pt>
                <c:pt idx="23">
                  <c:v>1991-1995</c:v>
                </c:pt>
                <c:pt idx="24">
                  <c:v>1996-2000</c:v>
                </c:pt>
                <c:pt idx="25">
                  <c:v>2001-2005</c:v>
                </c:pt>
                <c:pt idx="26">
                  <c:v>2006-2010</c:v>
                </c:pt>
                <c:pt idx="27">
                  <c:v>2011-2015</c:v>
                </c:pt>
                <c:pt idx="28">
                  <c:v>2016-2020</c:v>
                </c:pt>
                <c:pt idx="29">
                  <c:v>2021- present</c:v>
                </c:pt>
              </c:strCache>
            </c:strRef>
          </c:cat>
          <c:val>
            <c:numRef>
              <c:f>timeline!$C$3:$C$32</c:f>
              <c:numCache>
                <c:formatCode>General</c:formatCode>
                <c:ptCount val="30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6</c:v>
                </c:pt>
                <c:pt idx="5">
                  <c:v>12</c:v>
                </c:pt>
                <c:pt idx="6">
                  <c:v>21</c:v>
                </c:pt>
                <c:pt idx="7">
                  <c:v>21</c:v>
                </c:pt>
                <c:pt idx="8">
                  <c:v>21</c:v>
                </c:pt>
                <c:pt idx="9">
                  <c:v>22</c:v>
                </c:pt>
                <c:pt idx="10">
                  <c:v>28</c:v>
                </c:pt>
                <c:pt idx="11">
                  <c:v>28</c:v>
                </c:pt>
                <c:pt idx="12">
                  <c:v>28</c:v>
                </c:pt>
                <c:pt idx="13">
                  <c:v>29</c:v>
                </c:pt>
                <c:pt idx="14">
                  <c:v>30</c:v>
                </c:pt>
                <c:pt idx="15">
                  <c:v>37</c:v>
                </c:pt>
                <c:pt idx="16">
                  <c:v>37</c:v>
                </c:pt>
                <c:pt idx="17">
                  <c:v>37</c:v>
                </c:pt>
                <c:pt idx="18">
                  <c:v>37</c:v>
                </c:pt>
                <c:pt idx="19">
                  <c:v>29</c:v>
                </c:pt>
                <c:pt idx="20">
                  <c:v>25</c:v>
                </c:pt>
                <c:pt idx="21">
                  <c:v>24</c:v>
                </c:pt>
                <c:pt idx="22">
                  <c:v>25</c:v>
                </c:pt>
                <c:pt idx="23">
                  <c:v>21</c:v>
                </c:pt>
                <c:pt idx="24">
                  <c:v>20</c:v>
                </c:pt>
                <c:pt idx="25">
                  <c:v>16</c:v>
                </c:pt>
                <c:pt idx="26">
                  <c:v>15</c:v>
                </c:pt>
                <c:pt idx="27">
                  <c:v>13</c:v>
                </c:pt>
                <c:pt idx="28">
                  <c:v>6</c:v>
                </c:pt>
                <c:pt idx="2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42-4629-A63D-E99EBD91DB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55525504"/>
        <c:axId val="1946425312"/>
      </c:barChart>
      <c:catAx>
        <c:axId val="19555255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Time Period</a:t>
                </a:r>
              </a:p>
            </c:rich>
          </c:tx>
          <c:layout>
            <c:manualLayout>
              <c:xMode val="edge"/>
              <c:yMode val="edge"/>
              <c:x val="0.46124782114812085"/>
              <c:y val="0.871318867082522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46425312"/>
        <c:crosses val="autoZero"/>
        <c:auto val="1"/>
        <c:lblAlgn val="ctr"/>
        <c:lblOffset val="100"/>
        <c:noMultiLvlLbl val="0"/>
      </c:catAx>
      <c:valAx>
        <c:axId val="194642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 b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Total Tram Routes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9555255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24-416E-9724-AC741990F464}"/>
              </c:ext>
            </c:extLst>
          </c:dPt>
          <c:dPt>
            <c:idx val="1"/>
            <c:bubble3D val="0"/>
            <c:spPr>
              <a:solidFill>
                <a:srgbClr val="0D45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24-416E-9724-AC741990F4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24-416E-9724-AC741990F464}"/>
              </c:ext>
            </c:extLst>
          </c:dPt>
          <c:dLbls>
            <c:dLbl>
              <c:idx val="1"/>
              <c:layout>
                <c:manualLayout>
                  <c:x val="8.3333333333333329E-2"/>
                  <c:y val="-0.11111111111111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24-416E-9724-AC741990F464}"/>
                </c:ext>
              </c:extLst>
            </c:dLbl>
            <c:dLbl>
              <c:idx val="2"/>
              <c:layout>
                <c:manualLayout>
                  <c:x val="-0.16388888888888889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24-416E-9724-AC741990F4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Sheet1!$N$4:$N$6</c:f>
              <c:strCache>
                <c:ptCount val="3"/>
                <c:pt idx="0">
                  <c:v>Yes</c:v>
                </c:pt>
                <c:pt idx="1">
                  <c:v>May Be</c:v>
                </c:pt>
                <c:pt idx="2">
                  <c:v>No</c:v>
                </c:pt>
              </c:strCache>
            </c:strRef>
          </c:cat>
          <c:val>
            <c:numRef>
              <c:f>Sheet1!$O$4:$O$6</c:f>
              <c:numCache>
                <c:formatCode>0.00%</c:formatCode>
                <c:ptCount val="3"/>
                <c:pt idx="1">
                  <c:v>0.111</c:v>
                </c:pt>
                <c:pt idx="2">
                  <c:v>0.88900000000000001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24-416E-9724-AC741990F4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D3-4619-AD98-41A47B10360E}"/>
              </c:ext>
            </c:extLst>
          </c:dPt>
          <c:dPt>
            <c:idx val="1"/>
            <c:bubble3D val="0"/>
            <c:spPr>
              <a:solidFill>
                <a:srgbClr val="0D45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D3-4619-AD98-41A47B1036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D3-4619-AD98-41A47B10360E}"/>
              </c:ext>
            </c:extLst>
          </c:dPt>
          <c:dLbls>
            <c:dLbl>
              <c:idx val="0"/>
              <c:layout>
                <c:manualLayout>
                  <c:x val="0.10514563735512945"/>
                  <c:y val="0.1204388906977552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66.60%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D3-4619-AD98-41A47B10360E}"/>
                </c:ext>
              </c:extLst>
            </c:dLbl>
            <c:dLbl>
              <c:idx val="1"/>
              <c:layout>
                <c:manualLayout>
                  <c:x val="-0.11666666666666667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D3-4619-AD98-41A47B10360E}"/>
                </c:ext>
              </c:extLst>
            </c:dLbl>
            <c:dLbl>
              <c:idx val="2"/>
              <c:layout>
                <c:manualLayout>
                  <c:x val="-0.12222222222222225"/>
                  <c:y val="-7.407407407407409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16.70%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CD3-4619-AD98-41A47B1036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Sheet1!$C$4:$C$6</c:f>
              <c:strCache>
                <c:ptCount val="3"/>
                <c:pt idx="0">
                  <c:v>Yes</c:v>
                </c:pt>
                <c:pt idx="1">
                  <c:v>May Be</c:v>
                </c:pt>
                <c:pt idx="2">
                  <c:v>No</c:v>
                </c:pt>
              </c:strCache>
            </c:strRef>
          </c:cat>
          <c:val>
            <c:numRef>
              <c:f>Sheet1!$D$4:$D$6</c:f>
              <c:numCache>
                <c:formatCode>0.00%</c:formatCode>
                <c:ptCount val="3"/>
                <c:pt idx="0">
                  <c:v>0.66700000000000004</c:v>
                </c:pt>
                <c:pt idx="1">
                  <c:v>0.16700000000000001</c:v>
                </c:pt>
                <c:pt idx="2">
                  <c:v>0.16700000000000001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D3-4619-AD98-41A47B1036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3A1453-9E0A-4795-AA14-2EB74E8F82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7A4F67-D0F2-4B98-A5F3-57E03CBE11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E93DE-7030-4765-B0F7-C74B6F4A7B7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4910BD-BF93-4EBB-ADEC-71451B6BF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7AB4D-D5A4-4C74-8566-37FF0E7EC3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91A7D-E47A-41CA-B3BE-91FF3CF24E8C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8023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51488-B354-4F88-A5E3-ED49E959AE8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198BC-EC93-4A4B-ABAB-3E4B2AB18534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072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198BC-EC93-4A4B-ABAB-3E4B2AB18534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960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5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467E-81AD-42F7-8559-36E339B1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6CDA60-1CB2-453F-B827-387E78C719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4C9FD-FE83-407C-94A4-E25740234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9B9FE-04F6-43C2-9B02-B99BF4EEBE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A484C-FAC7-41D4-993B-EB9D4F14DE5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6A81E-6BD5-4FE5-8F82-237B47A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75461-B24C-4BD6-8928-881BB08C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DB0CD-C033-4CF2-B95C-A9ABC0EAD4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748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A068B-D9FD-455B-9537-9A36DEE9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7D0EBB-8674-4582-9F30-D4F6867D0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ADBE9-614A-4DE3-9760-17D8D0B21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A484C-FAC7-41D4-993B-EB9D4F14DE5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85107-3002-425B-9BC6-644CC632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94E01-D025-43FA-8BDF-5A6D4B547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DB0CD-C033-4CF2-B95C-A9ABC0EAD4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0819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9DD093-9177-4A10-BFE1-8EC5E9D08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0F476-E294-4B9F-8E0B-CE72BF57A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5F3AC-A8DD-46EC-ADE3-E689C22DA3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A484C-FAC7-41D4-993B-EB9D4F14DE5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A992A-A698-4343-89C9-EF66C39C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82DD4-73A9-4986-AA58-EED77F97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DB0CD-C033-4CF2-B95C-A9ABC0EAD4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449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53D6E-5154-491D-BE65-635EABABF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0FF30-5D98-4041-961F-31B95E198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DAE98-EB87-4B65-81BB-5695695F2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A484C-FAC7-41D4-993B-EB9D4F14DE5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23178-A60D-4997-B163-849DA740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1C111-5A77-41DE-9BC2-633E3B0D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DB0CD-C033-4CF2-B95C-A9ABC0EAD4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52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1A47-B20D-44E1-809A-3E029F800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3DADC-E259-4665-97E1-A543F103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FDD58-42D6-460A-BDA8-D3852EBF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A484C-FAC7-41D4-993B-EB9D4F14DE5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5C325-0D55-45E9-B381-306216B2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572B6-DCBA-45A1-B44F-C43B357F4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DB0CD-C033-4CF2-B95C-A9ABC0EAD4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357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9238F-43A3-4814-A5AD-6C6A7AD4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80E8D-805E-4EFB-8777-A1BEB9BF2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2432-FB61-4ED8-A1A0-E6BD25C3EC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A484C-FAC7-41D4-993B-EB9D4F14DE5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412CD-3537-430B-85E1-0E0E1BEC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86E99-BF29-46C0-BBB2-1BDF4616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DB0CD-C033-4CF2-B95C-A9ABC0EAD4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989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F7CE3-A548-4DB3-9754-80557AFB1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34303-5105-4194-BC0F-E8AB07010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BE5D4-87CD-42A0-9D9B-DA6F41405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19E5F-20DE-48E8-9AE6-665301CC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A484C-FAC7-41D4-993B-EB9D4F14DE5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7D4CF-E0D1-44B3-AD5F-E2A154FB8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08C2-4E66-4554-AE5C-DEEB325C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DB0CD-C033-4CF2-B95C-A9ABC0EAD4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7039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1DD6C-7F4B-43C0-8DA2-ACBBDDD2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31CED-AE48-492C-8118-166481C0C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110C6-1FDF-457F-8A6A-4004A9A78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E0C421-55D8-4BF4-B674-D018AD5E6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34F24A-6107-4769-A4EC-88D76ABA4B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77138-2095-4DC5-A8F8-3B9D62DD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A484C-FAC7-41D4-993B-EB9D4F14DE5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A0EF8E-2040-47E6-AEE9-90587D20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49900C-1D91-4269-948D-8D234634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DB0CD-C033-4CF2-B95C-A9ABC0EAD4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374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77244-6496-405E-B531-76CC5418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862B06-F218-4335-9F87-D020722D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A484C-FAC7-41D4-993B-EB9D4F14DE5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DE2D1-AEDF-4475-8541-B6F039D8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B0765-2E06-4090-BB7C-4250A0796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DB0CD-C033-4CF2-B95C-A9ABC0EAD4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908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D4F694-B469-4B72-94A7-C92B3C90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A484C-FAC7-41D4-993B-EB9D4F14DE5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E194D-ED91-4A91-AEE7-6833C610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4AD9D-8AA8-4B0A-ACC9-C7C9FD99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DB0CD-C033-4CF2-B95C-A9ABC0EAD4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441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1E6E-DDE8-4539-A9EE-4F578037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CCB91-9BCD-478D-9462-308ED3E3D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43061-43F8-4F47-A873-CE6832217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DAEF5-C0CB-45BD-AF1A-95CA4556CF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AA484C-FAC7-41D4-993B-EB9D4F14DE54}" type="datetimeFigureOut">
              <a:rPr lang="en-IN" smtClean="0"/>
              <a:pPr/>
              <a:t>02-11-2025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3A705-4EAE-493A-9208-3C1F9E16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A1B10-9C8E-490B-B7E3-76B4D1623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9DB0CD-C033-4CF2-B95C-A9ABC0EAD44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690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64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B35753-C50D-4FF0-9C92-DB5636D3D909}"/>
              </a:ext>
            </a:extLst>
          </p:cNvPr>
          <p:cNvSpPr/>
          <p:nvPr userDrawn="1"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FA8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1D1068-F63B-48EF-95F1-E90BA9ACF14E}"/>
              </a:ext>
            </a:extLst>
          </p:cNvPr>
          <p:cNvSpPr/>
          <p:nvPr userDrawn="1"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A751D-A042-4398-9174-1C91B8E435B7}"/>
              </a:ext>
            </a:extLst>
          </p:cNvPr>
          <p:cNvSpPr/>
          <p:nvPr userDrawn="1"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8A33FC-5CC1-4372-A4F1-395250D70B70}"/>
              </a:ext>
            </a:extLst>
          </p:cNvPr>
          <p:cNvSpPr/>
          <p:nvPr userDrawn="1"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3A1CAB-0F06-4C04-AC6C-A42D919D53B3}"/>
              </a:ext>
            </a:extLst>
          </p:cNvPr>
          <p:cNvSpPr/>
          <p:nvPr userDrawn="1"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1E4034-9921-48FF-940E-3DE939FEA120}"/>
              </a:ext>
            </a:extLst>
          </p:cNvPr>
          <p:cNvCxnSpPr>
            <a:cxnSpLocks/>
          </p:cNvCxnSpPr>
          <p:nvPr userDrawn="1"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FA80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A4EB051-4B55-4CE6-AEA4-B40799E3B6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369" y="6387145"/>
            <a:ext cx="573575" cy="46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3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3272791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btc.co.in/tram-servi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tp.indianrailways.gov.in/" TargetMode="External"/><Relationship Id="rId5" Type="http://schemas.openxmlformats.org/officeDocument/2006/relationships/hyperlink" Target="https://wbtc.co.in/" TargetMode="External"/><Relationship Id="rId4" Type="http://schemas.openxmlformats.org/officeDocument/2006/relationships/hyperlink" Target="https://www.calcuttatramways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btc.co.in/tram-service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btc.co.in/tram-servic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road&#10;&#10;Description automatically generated">
            <a:extLst>
              <a:ext uri="{FF2B5EF4-FFF2-40B4-BE49-F238E27FC236}">
                <a16:creationId xmlns:a16="http://schemas.microsoft.com/office/drawing/2014/main" id="{A0DB2990-E7C7-9A72-F3A6-A69CFA1D72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/>
          <a:stretch/>
        </p:blipFill>
        <p:spPr>
          <a:xfrm>
            <a:off x="0" y="25758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85B844-7467-4422-AB1A-ACC59EBFA72B}"/>
              </a:ext>
            </a:extLst>
          </p:cNvPr>
          <p:cNvSpPr txBox="1"/>
          <p:nvPr/>
        </p:nvSpPr>
        <p:spPr>
          <a:xfrm>
            <a:off x="0" y="1769415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18th Urban Mobility India Conference cum Exhibition 2025</a:t>
            </a:r>
            <a:endParaRPr lang="en-IN" sz="2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985211-54AB-4A79-BB87-8873019E9E2B}"/>
              </a:ext>
            </a:extLst>
          </p:cNvPr>
          <p:cNvSpPr txBox="1"/>
          <p:nvPr/>
        </p:nvSpPr>
        <p:spPr>
          <a:xfrm>
            <a:off x="0" y="362798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Presenting Author: Ritam Samanta, Department of Transport Planning, SPA Bhopal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Co-Author: Dr. Mayank Dubey (Assistant Professor), Department of Transport Planning, SPA Bhopal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1143F-64DB-91B2-3A30-1A5FCD4D8DA5}"/>
              </a:ext>
            </a:extLst>
          </p:cNvPr>
          <p:cNvSpPr txBox="1"/>
          <p:nvPr/>
        </p:nvSpPr>
        <p:spPr>
          <a:xfrm>
            <a:off x="1" y="2163888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2400" b="1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C7EF9D-5F54-6482-674B-D2571362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5501780"/>
            <a:ext cx="3009900" cy="1066800"/>
          </a:xfrm>
          <a:prstGeom prst="rect">
            <a:avLst/>
          </a:prstGeom>
          <a:solidFill>
            <a:srgbClr val="095354"/>
          </a:solidFill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B1B2904-117B-57EA-EC66-A8A31696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466750"/>
            <a:ext cx="1523495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4D23486-D796-1335-E45E-2B089BF0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99" y="471377"/>
            <a:ext cx="1447801" cy="82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5C8C392-A66E-AA57-E0D1-7912538BB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0" y="466750"/>
            <a:ext cx="1665087" cy="78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30604A-3CB5-3AEF-A8A9-D89E252858E3}"/>
              </a:ext>
            </a:extLst>
          </p:cNvPr>
          <p:cNvSpPr txBox="1"/>
          <p:nvPr/>
        </p:nvSpPr>
        <p:spPr>
          <a:xfrm>
            <a:off x="-1" y="4784174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Paper ID: 3233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18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B8F82-1B36-C378-FDDE-A8C74B7C3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70D0C4-5777-1E37-F81F-FBBBBEF64837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189754-AB32-5996-B4DC-EEC466F2456F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69C1F9-351C-1CE5-C8A5-3C4BF10AE079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A1D5A9-7DB2-7FF8-AF1E-12F67753FF4E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7F7D97-6443-2C88-F486-008DF599251C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A1A967-8A8D-FD79-CE4A-F0D137772CBB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D143EB-9DB8-A7A3-0CAC-6C846EDAAB02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C1B3977-8DDA-1E6E-1A31-AC009757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61941-9022-204F-D016-9A10B3F3F55D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Study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31071-0E4D-E60B-81F0-A5D50F37258D}"/>
              </a:ext>
            </a:extLst>
          </p:cNvPr>
          <p:cNvSpPr txBox="1"/>
          <p:nvPr/>
        </p:nvSpPr>
        <p:spPr>
          <a:xfrm>
            <a:off x="83842" y="0"/>
            <a:ext cx="34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16A0CF-1748-7D4A-6317-B02961A34206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45297C8-3A1F-95C1-5872-6A742549A1A2}"/>
              </a:ext>
            </a:extLst>
          </p:cNvPr>
          <p:cNvGrpSpPr/>
          <p:nvPr/>
        </p:nvGrpSpPr>
        <p:grpSpPr>
          <a:xfrm>
            <a:off x="112567" y="521168"/>
            <a:ext cx="11839027" cy="5866877"/>
            <a:chOff x="112567" y="521168"/>
            <a:chExt cx="11839027" cy="586687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2A41046-F4D1-A2D3-2B3B-927F0CB9AFA7}"/>
                </a:ext>
              </a:extLst>
            </p:cNvPr>
            <p:cNvSpPr txBox="1"/>
            <p:nvPr/>
          </p:nvSpPr>
          <p:spPr>
            <a:xfrm>
              <a:off x="134744" y="6134129"/>
              <a:ext cx="238168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Source:  </a:t>
              </a:r>
              <a:r>
                <a:rPr lang="it-IT" sz="1000" i="1" dirty="0">
                  <a:latin typeface="Century Gothic" panose="020B0502020202020204" pitchFamily="34" charset="0"/>
                </a:rPr>
                <a:t>Author Generated</a:t>
              </a:r>
              <a:endParaRPr lang="en-US" sz="1000" i="1" dirty="0">
                <a:latin typeface="Century Gothic" panose="020B0502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0BA2853-4164-4865-ED73-927B38336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5" t="3840" r="1430" b="3986"/>
            <a:stretch/>
          </p:blipFill>
          <p:spPr bwMode="auto">
            <a:xfrm>
              <a:off x="112567" y="521168"/>
              <a:ext cx="8280336" cy="56873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33F822-B3D4-2ACB-6828-6AB53280C778}"/>
                </a:ext>
              </a:extLst>
            </p:cNvPr>
            <p:cNvSpPr/>
            <p:nvPr/>
          </p:nvSpPr>
          <p:spPr>
            <a:xfrm>
              <a:off x="8603087" y="622228"/>
              <a:ext cx="3348507" cy="551190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E73F14-6DAF-F3AA-4C15-98DC65CC1FBD}"/>
                </a:ext>
              </a:extLst>
            </p:cNvPr>
            <p:cNvSpPr txBox="1"/>
            <p:nvPr/>
          </p:nvSpPr>
          <p:spPr>
            <a:xfrm>
              <a:off x="8693239" y="834149"/>
              <a:ext cx="3155323" cy="4924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IN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Total Area : </a:t>
              </a:r>
              <a:r>
                <a:rPr lang="en-IN" b="1" dirty="0">
                  <a:latin typeface="Century Gothic" panose="020B0502020202020204" pitchFamily="34" charset="0"/>
                </a:rPr>
                <a:t>205 sq. km</a:t>
              </a:r>
            </a:p>
            <a:p>
              <a:pPr marL="285750" indent="-285750" algn="just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IN" b="1" dirty="0">
                <a:solidFill>
                  <a:srgbClr val="0F5D82"/>
                </a:solidFill>
                <a:latin typeface="Century Gothic" panose="020B0502020202020204" pitchFamily="34" charset="0"/>
              </a:endParaRPr>
            </a:p>
            <a:p>
              <a:pPr marL="285750" indent="-285750" algn="just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IN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Total no. of Ward : </a:t>
              </a:r>
              <a:r>
                <a:rPr lang="en-IN" b="1" dirty="0">
                  <a:latin typeface="Century Gothic" panose="020B0502020202020204" pitchFamily="34" charset="0"/>
                </a:rPr>
                <a:t>144</a:t>
              </a:r>
            </a:p>
            <a:p>
              <a:pPr marL="285750" indent="-285750" algn="just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IN" b="1" dirty="0">
                <a:solidFill>
                  <a:srgbClr val="0F5D82"/>
                </a:solidFill>
                <a:latin typeface="Century Gothic" panose="020B0502020202020204" pitchFamily="34" charset="0"/>
              </a:endParaRPr>
            </a:p>
            <a:p>
              <a:pPr marL="285750" indent="-285750" algn="just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i="0" dirty="0">
                  <a:solidFill>
                    <a:schemeClr val="bg2">
                      <a:lumMod val="10000"/>
                    </a:schemeClr>
                  </a:solidFill>
                  <a:effectLst/>
                  <a:latin typeface="Century Gothic" panose="020B0502020202020204" pitchFamily="34" charset="0"/>
                </a:rPr>
                <a:t>Population:</a:t>
              </a:r>
              <a:r>
                <a:rPr lang="en-US" b="0" i="0" dirty="0">
                  <a:solidFill>
                    <a:schemeClr val="bg2">
                      <a:lumMod val="10000"/>
                    </a:schemeClr>
                  </a:solidFill>
                  <a:effectLst/>
                  <a:latin typeface="Century Gothic" panose="020B0502020202020204" pitchFamily="34" charset="0"/>
                </a:rPr>
                <a:t> </a:t>
              </a:r>
              <a:r>
                <a:rPr lang="en-US" b="1" i="0" dirty="0">
                  <a:effectLst/>
                  <a:latin typeface="Century Gothic" panose="020B0502020202020204" pitchFamily="34" charset="0"/>
                </a:rPr>
                <a:t>44,96,694 </a:t>
              </a:r>
              <a:r>
                <a:rPr lang="en-US" b="1" i="0" dirty="0">
                  <a:solidFill>
                    <a:schemeClr val="bg2">
                      <a:lumMod val="10000"/>
                    </a:schemeClr>
                  </a:solidFill>
                  <a:effectLst/>
                  <a:latin typeface="Century Gothic" panose="020B0502020202020204" pitchFamily="34" charset="0"/>
                </a:rPr>
                <a:t>     </a:t>
              </a:r>
              <a:r>
                <a:rPr lang="en-US" i="0" dirty="0">
                  <a:solidFill>
                    <a:schemeClr val="bg2">
                      <a:lumMod val="10000"/>
                    </a:schemeClr>
                  </a:solidFill>
                  <a:effectLst/>
                  <a:latin typeface="Century Gothic" panose="020B0502020202020204" pitchFamily="34" charset="0"/>
                </a:rPr>
                <a:t>(</a:t>
              </a:r>
              <a:r>
                <a:rPr lang="en-US" b="0" i="0" dirty="0">
                  <a:solidFill>
                    <a:schemeClr val="bg2">
                      <a:lumMod val="10000"/>
                    </a:schemeClr>
                  </a:solidFill>
                  <a:effectLst/>
                  <a:latin typeface="Century Gothic" panose="020B0502020202020204" pitchFamily="34" charset="0"/>
                </a:rPr>
                <a:t>according to 2011 Census)</a:t>
              </a:r>
            </a:p>
            <a:p>
              <a:pPr marL="285750" indent="-285750" algn="just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b="0" i="0" dirty="0">
                <a:solidFill>
                  <a:schemeClr val="bg2">
                    <a:lumMod val="10000"/>
                  </a:schemeClr>
                </a:solidFill>
                <a:effectLst/>
                <a:latin typeface="Century Gothic" panose="020B0502020202020204" pitchFamily="34" charset="0"/>
              </a:endParaRPr>
            </a:p>
            <a:p>
              <a:pPr marL="285750" indent="-285750" algn="just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i="0" dirty="0">
                  <a:solidFill>
                    <a:schemeClr val="bg2">
                      <a:lumMod val="10000"/>
                    </a:schemeClr>
                  </a:solidFill>
                  <a:effectLst/>
                  <a:latin typeface="Century Gothic" panose="020B0502020202020204" pitchFamily="34" charset="0"/>
                </a:rPr>
                <a:t>Population Density: </a:t>
              </a:r>
              <a:r>
                <a:rPr lang="en-US" b="1" i="0" dirty="0">
                  <a:effectLst/>
                  <a:latin typeface="Century Gothic" panose="020B0502020202020204" pitchFamily="34" charset="0"/>
                </a:rPr>
                <a:t>21,</a:t>
              </a:r>
              <a:r>
                <a:rPr lang="en-US" b="1" dirty="0">
                  <a:latin typeface="Century Gothic" panose="020B0502020202020204" pitchFamily="34" charset="0"/>
                </a:rPr>
                <a:t>935</a:t>
              </a:r>
              <a:r>
                <a:rPr lang="en-US" b="1" i="0" dirty="0">
                  <a:effectLst/>
                  <a:latin typeface="Century Gothic" panose="020B0502020202020204" pitchFamily="34" charset="0"/>
                </a:rPr>
                <a:t>/ sq. km.</a:t>
              </a:r>
            </a:p>
            <a:p>
              <a:pPr marL="285750" indent="-285750" algn="just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b="1" i="0" dirty="0">
                <a:solidFill>
                  <a:srgbClr val="0F5D82"/>
                </a:solidFill>
                <a:effectLst/>
                <a:latin typeface="Century Gothic" panose="020B0502020202020204" pitchFamily="34" charset="0"/>
              </a:endParaRPr>
            </a:p>
            <a:p>
              <a:pPr marL="285750" indent="-285750" algn="just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Projected Population in 2021: </a:t>
              </a:r>
              <a:r>
                <a:rPr lang="en-US" b="1" dirty="0">
                  <a:latin typeface="Century Gothic" panose="020B0502020202020204" pitchFamily="34" charset="0"/>
                </a:rPr>
                <a:t>Above 6 million</a:t>
              </a:r>
              <a:endParaRPr lang="en-US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16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1AC85-31C3-F248-5F95-54503F908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485C64-99D5-0563-1ABE-40ACE186A6F1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65AE7B-CA65-22EA-85F1-FE9FEB58D19B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575BE6-7DB4-E15D-8DE2-1ECECC5D2DA4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C41FB-DE23-9133-FAA0-9281EF7DF0A2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035A9-A460-40F0-84A2-23B2E3AA5D10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29195D-6325-0445-D4F9-0654ECBD8FC2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F7C4ABA-4C9C-3366-49CA-B69A338363FA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9ACF926-F1D4-1C93-EC24-C00E23CF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000593-1581-F892-1F2D-6C3621BA36C3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Site Visit &amp; Data Collection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4BC5DA-A3AA-B3C7-D8E2-0E38E9726703}"/>
              </a:ext>
            </a:extLst>
          </p:cNvPr>
          <p:cNvSpPr txBox="1"/>
          <p:nvPr/>
        </p:nvSpPr>
        <p:spPr>
          <a:xfrm>
            <a:off x="83842" y="0"/>
            <a:ext cx="34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2EA662-4F55-A35A-3BB5-CA32F379CE4C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9CD39-8BD0-6295-A0B1-A4A9982AE4AE}"/>
              </a:ext>
            </a:extLst>
          </p:cNvPr>
          <p:cNvSpPr txBox="1"/>
          <p:nvPr/>
        </p:nvSpPr>
        <p:spPr>
          <a:xfrm>
            <a:off x="134744" y="6134129"/>
            <a:ext cx="23816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Century Gothic" panose="020B0502020202020204" pitchFamily="34" charset="0"/>
              </a:rPr>
              <a:t>Source:  </a:t>
            </a:r>
            <a:r>
              <a:rPr lang="it-IT" sz="1000" i="1" dirty="0">
                <a:latin typeface="Century Gothic" panose="020B0502020202020204" pitchFamily="34" charset="0"/>
              </a:rPr>
              <a:t>Author Generated</a:t>
            </a:r>
            <a:endParaRPr lang="en-US" sz="1000" i="1" dirty="0">
              <a:latin typeface="Century Gothic" panose="020B0502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769D05-00BC-64BD-393B-9C58769B1905}"/>
              </a:ext>
            </a:extLst>
          </p:cNvPr>
          <p:cNvGrpSpPr/>
          <p:nvPr/>
        </p:nvGrpSpPr>
        <p:grpSpPr>
          <a:xfrm>
            <a:off x="110650" y="559039"/>
            <a:ext cx="11840945" cy="5700138"/>
            <a:chOff x="110650" y="559039"/>
            <a:chExt cx="11840945" cy="57001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EE6CEDB-1723-BE9B-D788-3A2E9DAFF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50" y="559039"/>
              <a:ext cx="8122395" cy="558422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548C372-03A5-E17A-7578-3E92C301333D}"/>
                </a:ext>
              </a:extLst>
            </p:cNvPr>
            <p:cNvSpPr/>
            <p:nvPr/>
          </p:nvSpPr>
          <p:spPr>
            <a:xfrm>
              <a:off x="8278251" y="583592"/>
              <a:ext cx="3673344" cy="397921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C218A2-CFB8-364C-4760-8F08FE5E3887}"/>
                </a:ext>
              </a:extLst>
            </p:cNvPr>
            <p:cNvSpPr txBox="1"/>
            <p:nvPr/>
          </p:nvSpPr>
          <p:spPr>
            <a:xfrm>
              <a:off x="8386137" y="589448"/>
              <a:ext cx="3462426" cy="4016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Century Gothic" panose="020B0502020202020204" pitchFamily="34" charset="0"/>
                </a:rPr>
                <a:t>Stakeholder Interview (Expert) – </a:t>
              </a:r>
              <a:r>
                <a:rPr lang="en-US" sz="1500" b="1" dirty="0">
                  <a:latin typeface="Century Gothic" panose="020B0502020202020204" pitchFamily="34" charset="0"/>
                </a:rPr>
                <a:t>03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endParaRPr lang="en-US" sz="1500" b="1" dirty="0">
                <a:latin typeface="Century Gothic" panose="020B0502020202020204" pitchFamily="34" charset="0"/>
              </a:endParaRP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Century Gothic" panose="020B0502020202020204" pitchFamily="34" charset="0"/>
                </a:rPr>
                <a:t>Stakeholder Interview (Individual Industry Professional) – </a:t>
              </a:r>
              <a:r>
                <a:rPr lang="en-US" sz="1500" b="1" dirty="0">
                  <a:latin typeface="Century Gothic" panose="020B0502020202020204" pitchFamily="34" charset="0"/>
                </a:rPr>
                <a:t>05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endParaRPr lang="en-US" sz="1500" b="1" dirty="0">
                <a:latin typeface="Century Gothic" panose="020B0502020202020204" pitchFamily="34" charset="0"/>
              </a:endParaRP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Century Gothic" panose="020B0502020202020204" pitchFamily="34" charset="0"/>
                </a:rPr>
                <a:t>User Perception Survey (Roadside Interview)– </a:t>
              </a:r>
              <a:r>
                <a:rPr lang="en-US" sz="1500" b="1" dirty="0">
                  <a:latin typeface="Century Gothic" panose="020B0502020202020204" pitchFamily="34" charset="0"/>
                </a:rPr>
                <a:t>35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endParaRPr lang="en-US" sz="1500" b="1" dirty="0">
                <a:latin typeface="Century Gothic" panose="020B0502020202020204" pitchFamily="34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Century Gothic" panose="020B0502020202020204" pitchFamily="34" charset="0"/>
                </a:rPr>
                <a:t>User Perception Survey (Through Google Forms) – </a:t>
              </a:r>
              <a:r>
                <a:rPr lang="en-US" sz="1500" b="1" dirty="0">
                  <a:latin typeface="Century Gothic" panose="020B0502020202020204" pitchFamily="34" charset="0"/>
                </a:rPr>
                <a:t>44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sz="1500" b="1" dirty="0">
                <a:latin typeface="Century Gothic" panose="020B0502020202020204" pitchFamily="34" charset="0"/>
              </a:endParaRP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Century Gothic" panose="020B0502020202020204" pitchFamily="34" charset="0"/>
                </a:rPr>
                <a:t>Road Network Inventory Survey – </a:t>
              </a:r>
              <a:r>
                <a:rPr lang="en-US" sz="1500" b="1" dirty="0">
                  <a:latin typeface="Century Gothic" panose="020B0502020202020204" pitchFamily="34" charset="0"/>
                </a:rPr>
                <a:t>9 Tram Routes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endParaRPr lang="en-US" sz="1500" b="1" dirty="0">
                <a:latin typeface="Century Gothic" panose="020B0502020202020204" pitchFamily="34" charset="0"/>
              </a:endParaRPr>
            </a:p>
            <a:p>
              <a:pPr marL="285750" lvl="0" indent="-285750" algn="just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Century Gothic" panose="020B0502020202020204" pitchFamily="34" charset="0"/>
                </a:rPr>
                <a:t>On Board Public Transport Survey – </a:t>
              </a:r>
              <a:r>
                <a:rPr lang="en-US" sz="1500" b="1" dirty="0">
                  <a:latin typeface="Century Gothic" panose="020B0502020202020204" pitchFamily="34" charset="0"/>
                </a:rPr>
                <a:t>53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CBC7BC-DD33-03C0-2B4D-34FF308C1549}"/>
                </a:ext>
              </a:extLst>
            </p:cNvPr>
            <p:cNvSpPr/>
            <p:nvPr/>
          </p:nvSpPr>
          <p:spPr>
            <a:xfrm>
              <a:off x="8278251" y="4640154"/>
              <a:ext cx="3673344" cy="16190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5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Currently Operational Routes – </a:t>
              </a:r>
            </a:p>
            <a:p>
              <a:r>
                <a:rPr lang="en-US" sz="15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3 Routes</a:t>
              </a:r>
            </a:p>
            <a:p>
              <a:endParaRPr lang="en-US" sz="15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RT 01 - </a:t>
              </a:r>
              <a:r>
                <a:rPr lang="en-US" sz="15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8.45 Km</a:t>
              </a:r>
              <a:endParaRPr lang="en-US" sz="15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RT 02 - </a:t>
              </a:r>
              <a:r>
                <a:rPr lang="en-US" sz="15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6 Km</a:t>
              </a:r>
              <a:endParaRPr lang="en-US" sz="15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RT 03 - </a:t>
              </a:r>
              <a:r>
                <a:rPr lang="en-US" sz="15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5.90 Km</a:t>
              </a:r>
              <a:endParaRPr lang="en-US" sz="15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43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E2D29-A29A-51FF-E95F-F7A0743B1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CFC0F3-DA48-E310-C8ED-64C382144D07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841CA-8729-0064-A782-ED58D974375E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1CD6C3-3D1A-4351-4A99-40A3348A0EBB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865BBB-8E7C-2E0F-64DA-D72DDFB50417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BD153A-213B-2609-F5A4-C47CC2A57A79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11248B-8C07-6B93-7B54-ABE2DB8DC014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BDB44C3-1BF1-5E29-CF46-8EA8D34E7F27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F30B825-75A8-87B8-F5F8-27A8CF40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E289B3-88B2-1854-27FE-4D4589CBAC3E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Data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A4566A-EF60-990D-AD74-A1B6808783A3}"/>
              </a:ext>
            </a:extLst>
          </p:cNvPr>
          <p:cNvSpPr txBox="1"/>
          <p:nvPr/>
        </p:nvSpPr>
        <p:spPr>
          <a:xfrm>
            <a:off x="33663" y="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1CD606-917E-750F-3F1E-02ACFF4514C5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A110FD-0D32-733D-75E6-DBA79E7544AD}"/>
              </a:ext>
            </a:extLst>
          </p:cNvPr>
          <p:cNvGrpSpPr/>
          <p:nvPr/>
        </p:nvGrpSpPr>
        <p:grpSpPr>
          <a:xfrm>
            <a:off x="103777" y="524743"/>
            <a:ext cx="11857291" cy="5829333"/>
            <a:chOff x="103777" y="524743"/>
            <a:chExt cx="11857291" cy="58293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E63F36-9644-A4F7-2265-C69B29AE838B}"/>
                </a:ext>
              </a:extLst>
            </p:cNvPr>
            <p:cNvSpPr txBox="1"/>
            <p:nvPr/>
          </p:nvSpPr>
          <p:spPr>
            <a:xfrm>
              <a:off x="134744" y="6070629"/>
              <a:ext cx="238168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Source:  </a:t>
              </a:r>
              <a:r>
                <a:rPr lang="it-IT" sz="1000" i="1" dirty="0">
                  <a:latin typeface="Century Gothic" panose="020B0502020202020204" pitchFamily="34" charset="0"/>
                </a:rPr>
                <a:t>Primary Survey by Author</a:t>
              </a:r>
              <a:endParaRPr lang="en-US" sz="1000" i="1" dirty="0"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783064-B3E2-0A59-A7CF-FB291EA066D5}"/>
                </a:ext>
              </a:extLst>
            </p:cNvPr>
            <p:cNvSpPr txBox="1"/>
            <p:nvPr/>
          </p:nvSpPr>
          <p:spPr>
            <a:xfrm>
              <a:off x="103777" y="524743"/>
              <a:ext cx="59431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kern="100" dirty="0">
                  <a:solidFill>
                    <a:srgbClr val="0D456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SWOT Analysis Through Stakeholder Interview</a:t>
              </a:r>
              <a:endParaRPr lang="en-US" sz="1600" b="1" kern="100" dirty="0">
                <a:solidFill>
                  <a:srgbClr val="0D45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F3A1D57-4A93-2D04-1566-FE7F01E6D6CC}"/>
                </a:ext>
              </a:extLst>
            </p:cNvPr>
            <p:cNvGrpSpPr/>
            <p:nvPr/>
          </p:nvGrpSpPr>
          <p:grpSpPr>
            <a:xfrm>
              <a:off x="4698703" y="817793"/>
              <a:ext cx="7262365" cy="5536283"/>
              <a:chOff x="102187" y="642924"/>
              <a:chExt cx="7338981" cy="559468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56E84F3-D1B6-A2E9-2B9B-782F165EC9BC}"/>
                  </a:ext>
                </a:extLst>
              </p:cNvPr>
              <p:cNvSpPr/>
              <p:nvPr/>
            </p:nvSpPr>
            <p:spPr>
              <a:xfrm>
                <a:off x="4494726" y="4988935"/>
                <a:ext cx="2946439" cy="1200329"/>
              </a:xfrm>
              <a:prstGeom prst="rect">
                <a:avLst/>
              </a:prstGeom>
              <a:solidFill>
                <a:srgbClr val="EAA31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21F923FF-18C7-C022-BD45-A74DA1CA1BDE}"/>
                  </a:ext>
                </a:extLst>
              </p:cNvPr>
              <p:cNvSpPr/>
              <p:nvPr/>
            </p:nvSpPr>
            <p:spPr>
              <a:xfrm>
                <a:off x="4494727" y="3504663"/>
                <a:ext cx="2946439" cy="1373682"/>
              </a:xfrm>
              <a:prstGeom prst="rect">
                <a:avLst/>
              </a:prstGeom>
              <a:solidFill>
                <a:srgbClr val="A2CD3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6F16110-C77E-5E62-8E40-B9191F757F1A}"/>
                  </a:ext>
                </a:extLst>
              </p:cNvPr>
              <p:cNvSpPr/>
              <p:nvPr/>
            </p:nvSpPr>
            <p:spPr>
              <a:xfrm>
                <a:off x="4494728" y="2136594"/>
                <a:ext cx="2946438" cy="1189558"/>
              </a:xfrm>
              <a:prstGeom prst="rect">
                <a:avLst/>
              </a:prstGeom>
              <a:solidFill>
                <a:srgbClr val="FD6D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7E3D920-5CD9-7183-E2DF-4EDC435C4610}"/>
                  </a:ext>
                </a:extLst>
              </p:cNvPr>
              <p:cNvSpPr/>
              <p:nvPr/>
            </p:nvSpPr>
            <p:spPr>
              <a:xfrm>
                <a:off x="4494728" y="711733"/>
                <a:ext cx="2946438" cy="1200329"/>
              </a:xfrm>
              <a:prstGeom prst="rect">
                <a:avLst/>
              </a:prstGeom>
              <a:solidFill>
                <a:srgbClr val="01BBC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DF2165-9916-5297-3E7F-97FCBACE8717}"/>
                  </a:ext>
                </a:extLst>
              </p:cNvPr>
              <p:cNvSpPr txBox="1"/>
              <p:nvPr/>
            </p:nvSpPr>
            <p:spPr>
              <a:xfrm>
                <a:off x="4494729" y="3518015"/>
                <a:ext cx="2946439" cy="1337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Priority Treatment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Heritage Route Mapping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Replacement of other modes where road width is minimum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BAA6DD6-8C9D-A2C2-9B0D-7178F7B7E0B5}"/>
                  </a:ext>
                </a:extLst>
              </p:cNvPr>
              <p:cNvSpPr txBox="1"/>
              <p:nvPr/>
            </p:nvSpPr>
            <p:spPr>
              <a:xfrm>
                <a:off x="4456091" y="2071520"/>
                <a:ext cx="2946438" cy="1337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Lack of Governance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Absence of City Master Plan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Not Profitable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Poor Frequency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DA3602A-C4C3-9D79-6BAB-DC096323AB0F}"/>
                  </a:ext>
                </a:extLst>
              </p:cNvPr>
              <p:cNvSpPr txBox="1"/>
              <p:nvPr/>
            </p:nvSpPr>
            <p:spPr>
              <a:xfrm>
                <a:off x="4507362" y="825427"/>
                <a:ext cx="2933804" cy="1088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Sustainable Transport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Net Zero Emission Zone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Affordable Fare Structure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9803B4A-A481-A8F4-9F92-14E8E2A7A442}"/>
                  </a:ext>
                </a:extLst>
              </p:cNvPr>
              <p:cNvSpPr txBox="1"/>
              <p:nvPr/>
            </p:nvSpPr>
            <p:spPr>
              <a:xfrm>
                <a:off x="4494729" y="5127894"/>
                <a:ext cx="2871164" cy="839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Excessive cost of Electricity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Century Gothic" panose="020B0502020202020204" pitchFamily="34" charset="0"/>
                  </a:rPr>
                  <a:t>Congestion on the road</a:t>
                </a: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E4C12AF-585F-023B-3F1E-E50D6B58FA98}"/>
                  </a:ext>
                </a:extLst>
              </p:cNvPr>
              <p:cNvGrpSpPr/>
              <p:nvPr/>
            </p:nvGrpSpPr>
            <p:grpSpPr>
              <a:xfrm>
                <a:off x="102187" y="642924"/>
                <a:ext cx="4314969" cy="5594688"/>
                <a:chOff x="102187" y="642924"/>
                <a:chExt cx="4314969" cy="5594688"/>
              </a:xfrm>
            </p:grpSpPr>
            <p:pic>
              <p:nvPicPr>
                <p:cNvPr id="1028" name="Picture 4">
                  <a:extLst>
                    <a:ext uri="{FF2B5EF4-FFF2-40B4-BE49-F238E27FC236}">
                      <a16:creationId xmlns:a16="http://schemas.microsoft.com/office/drawing/2014/main" id="{3EB54D88-BCAB-2E22-2F6C-9FD9A16302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823" t="15862" r="67681" b="5746"/>
                <a:stretch/>
              </p:blipFill>
              <p:spPr bwMode="auto">
                <a:xfrm>
                  <a:off x="102187" y="642924"/>
                  <a:ext cx="316744" cy="5594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C0BB36D5-66D0-6E27-C1F2-EBD07494CA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093" y="4195830"/>
                  <a:ext cx="261121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DFE4E231-3022-ACAB-8684-BA50CF4F20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093" y="2738505"/>
                  <a:ext cx="261121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992DBABE-922D-5B10-3FF8-42D14D4B66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093" y="1262130"/>
                  <a:ext cx="261121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34174B2-ABF2-FB47-EBCE-B0EC11D03F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9093" y="5643630"/>
                  <a:ext cx="261121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3" name="Picture 4">
                  <a:extLst>
                    <a:ext uri="{FF2B5EF4-FFF2-40B4-BE49-F238E27FC236}">
                      <a16:creationId xmlns:a16="http://schemas.microsoft.com/office/drawing/2014/main" id="{85F4C396-E8C9-CA8E-8549-E80483EACB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16" t="15862" r="34130" b="5746"/>
                <a:stretch/>
              </p:blipFill>
              <p:spPr bwMode="auto">
                <a:xfrm>
                  <a:off x="463641" y="642924"/>
                  <a:ext cx="3953515" cy="55946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4C4CD3C-2885-ABE3-0B68-05397316690E}"/>
                </a:ext>
              </a:extLst>
            </p:cNvPr>
            <p:cNvSpPr txBox="1"/>
            <p:nvPr/>
          </p:nvSpPr>
          <p:spPr>
            <a:xfrm>
              <a:off x="172122" y="4020987"/>
              <a:ext cx="431213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i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“If speed is increased, then definitely tram should replace bus/auto/mini bus where road width is minimum.”</a:t>
              </a:r>
            </a:p>
            <a:p>
              <a:pPr algn="r"/>
              <a:r>
                <a:rPr lang="en-US" sz="1400" i="1" dirty="0">
                  <a:latin typeface="Century Gothic" panose="020B0502020202020204" pitchFamily="34" charset="0"/>
                </a:rPr>
                <a:t>- </a:t>
              </a:r>
              <a:r>
                <a:rPr lang="en-US" sz="1400" dirty="0">
                  <a:latin typeface="Century Gothic" panose="020B0502020202020204" pitchFamily="34" charset="0"/>
                </a:rPr>
                <a:t>Ar. Diptiman Samanta (Principal Architect)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E8AD642-8456-9EF1-2DED-21447A9B29B2}"/>
                </a:ext>
              </a:extLst>
            </p:cNvPr>
            <p:cNvSpPr txBox="1"/>
            <p:nvPr/>
          </p:nvSpPr>
          <p:spPr>
            <a:xfrm>
              <a:off x="170107" y="2641282"/>
              <a:ext cx="4316610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i="1" kern="0" dirty="0">
                  <a:solidFill>
                    <a:srgbClr val="0D456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“The primary issue is that the city does not have a master plan. The one that was created in the past was flawed and the modal split did not take into account the current situation.”</a:t>
              </a:r>
            </a:p>
            <a:p>
              <a:pPr algn="r"/>
              <a:r>
                <a:rPr lang="en-US" sz="1400" dirty="0">
                  <a:latin typeface="Century Gothic" panose="020B0502020202020204" pitchFamily="34" charset="0"/>
                </a:rPr>
                <a:t>- Dr. Utpal Roy (Associate Professor)</a:t>
              </a: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BC59F08D-185B-D8B7-21D5-BB5BFAB7123E}"/>
                </a:ext>
              </a:extLst>
            </p:cNvPr>
            <p:cNvSpPr txBox="1"/>
            <p:nvPr/>
          </p:nvSpPr>
          <p:spPr>
            <a:xfrm>
              <a:off x="170107" y="988488"/>
              <a:ext cx="4312133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i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“It is the only sustainable mode of transport presently available in the city. </a:t>
              </a:r>
              <a:r>
                <a:rPr lang="en-US" sz="1400" i="1" kern="0" dirty="0">
                  <a:solidFill>
                    <a:srgbClr val="0D4560"/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Tramways are being researched by other foreign nations in an effort to improve their viability as a means of transportation. India contemplates that as well.”</a:t>
              </a:r>
            </a:p>
            <a:p>
              <a:pPr algn="r"/>
              <a:r>
                <a:rPr lang="en-US" sz="1400" dirty="0">
                  <a:latin typeface="Century Gothic" panose="020B0502020202020204" pitchFamily="34" charset="0"/>
                </a:rPr>
                <a:t>- Subham Pramanick (Senior Research Fellow) </a:t>
              </a:r>
              <a:endParaRPr lang="en-US" sz="1400" i="1" kern="100" dirty="0">
                <a:solidFill>
                  <a:srgbClr val="FA800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41572924-C14C-4306-D72D-45E5F18D1C3E}"/>
                </a:ext>
              </a:extLst>
            </p:cNvPr>
            <p:cNvSpPr txBox="1"/>
            <p:nvPr/>
          </p:nvSpPr>
          <p:spPr>
            <a:xfrm>
              <a:off x="170107" y="5265547"/>
              <a:ext cx="433915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 i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“Increased no of vehicles leading to congestion in roadways which leads to slow speed of tram.”</a:t>
              </a:r>
            </a:p>
            <a:p>
              <a:pPr algn="r"/>
              <a:r>
                <a:rPr lang="en-US" sz="1400" i="1" dirty="0">
                  <a:latin typeface="Century Gothic" panose="020B0502020202020204" pitchFamily="34" charset="0"/>
                </a:rPr>
                <a:t>- </a:t>
              </a:r>
              <a:r>
                <a:rPr lang="en-US" sz="1400" dirty="0">
                  <a:latin typeface="Century Gothic" panose="020B0502020202020204" pitchFamily="34" charset="0"/>
                </a:rPr>
                <a:t>Ar. Sumon Gupta (Principal Architect)</a:t>
              </a:r>
            </a:p>
          </p:txBody>
        </p:sp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047E84D5-B553-2AF6-61A6-810B2348B6C6}"/>
                </a:ext>
              </a:extLst>
            </p:cNvPr>
            <p:cNvSpPr/>
            <p:nvPr/>
          </p:nvSpPr>
          <p:spPr>
            <a:xfrm>
              <a:off x="4392799" y="1000557"/>
              <a:ext cx="372503" cy="5192613"/>
            </a:xfrm>
            <a:prstGeom prst="rightBrac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9348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7419D-049C-D11D-C6AF-5EFC2A232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B310DB-64EE-AA3B-E66D-8CD91D76A49A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FAD495-83F4-9B37-8823-DA4AF205BE80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D3295A-C24A-7AB2-A395-85A42594FBE0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0CFCE7-D06E-EE87-E42F-1767A6224E9C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7BADD3-1561-1997-05AC-3AF22FAF210E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218476-FD23-30A1-5A6A-7BDCEA0029F6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D59B676-86E9-8C29-C1E6-581119099769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AAE54F4-3AF9-B80A-FBFD-8D170E759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E7EFA7-78D3-2D94-828E-28F9BE05E6BE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Data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61622F-9D6F-A532-1505-23403B164098}"/>
              </a:ext>
            </a:extLst>
          </p:cNvPr>
          <p:cNvSpPr txBox="1"/>
          <p:nvPr/>
        </p:nvSpPr>
        <p:spPr>
          <a:xfrm>
            <a:off x="33663" y="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11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702546-3D8C-DE2B-29D0-05E4651C5DFC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FF953-98DA-A6F2-7869-B90782291D60}"/>
              </a:ext>
            </a:extLst>
          </p:cNvPr>
          <p:cNvSpPr txBox="1"/>
          <p:nvPr/>
        </p:nvSpPr>
        <p:spPr>
          <a:xfrm>
            <a:off x="103777" y="499343"/>
            <a:ext cx="83150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D4560"/>
                </a:solidFill>
                <a:latin typeface="Century Gothic" panose="020B0502020202020204" pitchFamily="34" charset="0"/>
              </a:rPr>
              <a:t>Application of Multi Criteria Decision Making Techniques to Evaluate Heritage Sites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A3DF4D-53CE-DC74-209B-916359665678}"/>
              </a:ext>
            </a:extLst>
          </p:cNvPr>
          <p:cNvSpPr/>
          <p:nvPr/>
        </p:nvSpPr>
        <p:spPr>
          <a:xfrm>
            <a:off x="158818" y="896872"/>
            <a:ext cx="2223776" cy="36853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Total Listed Site - 121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4D0F42E-1CDB-60ED-05D3-4B93D5865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55283"/>
              </p:ext>
            </p:extLst>
          </p:nvPr>
        </p:nvGraphicFramePr>
        <p:xfrm>
          <a:off x="158817" y="1311995"/>
          <a:ext cx="2223776" cy="5064391"/>
        </p:xfrm>
        <a:graphic>
          <a:graphicData uri="http://schemas.openxmlformats.org/drawingml/2006/table">
            <a:tbl>
              <a:tblPr/>
              <a:tblGrid>
                <a:gridCol w="1647575">
                  <a:extLst>
                    <a:ext uri="{9D8B030D-6E8A-4147-A177-3AD203B41FA5}">
                      <a16:colId xmlns:a16="http://schemas.microsoft.com/office/drawing/2014/main" val="3002089969"/>
                    </a:ext>
                  </a:extLst>
                </a:gridCol>
                <a:gridCol w="576201">
                  <a:extLst>
                    <a:ext uri="{9D8B030D-6E8A-4147-A177-3AD203B41FA5}">
                      <a16:colId xmlns:a16="http://schemas.microsoft.com/office/drawing/2014/main" val="777876591"/>
                    </a:ext>
                  </a:extLst>
                </a:gridCol>
              </a:tblGrid>
              <a:tr h="28823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Site List</a:t>
                      </a:r>
                    </a:p>
                  </a:txBody>
                  <a:tcPr marL="104955" marR="104955" marT="52478" marB="52478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106597"/>
                  </a:ext>
                </a:extLst>
              </a:tr>
              <a:tr h="3854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Heritage Monuments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2021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Heritage Building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45669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Theatre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347971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Recreational Area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966720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Library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28347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Temple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188866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Zoo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220369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Museum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994053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Police Station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656230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Ferry Ghats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362100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Church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858588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Post Office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5838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Bridge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971130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School &amp; College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662946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Cemetery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966267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Urban Suqare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17452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Urban Street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80939"/>
                  </a:ext>
                </a:extLst>
              </a:tr>
              <a:tr h="3854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Administrative Office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91029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Market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712536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Mosque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028441"/>
                  </a:ext>
                </a:extLst>
              </a:tr>
              <a:tr h="1969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marL="9015" marR="9015" marT="90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121</a:t>
                      </a:r>
                    </a:p>
                  </a:txBody>
                  <a:tcPr marL="9015" marR="9015" marT="90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863249"/>
                  </a:ext>
                </a:extLst>
              </a:tr>
            </a:tbl>
          </a:graphicData>
        </a:graphic>
      </p:graphicFrame>
      <p:grpSp>
        <p:nvGrpSpPr>
          <p:cNvPr id="1068" name="Group 1067">
            <a:extLst>
              <a:ext uri="{FF2B5EF4-FFF2-40B4-BE49-F238E27FC236}">
                <a16:creationId xmlns:a16="http://schemas.microsoft.com/office/drawing/2014/main" id="{7B9888FA-96BC-DF74-BD9F-EE247496FBC5}"/>
              </a:ext>
            </a:extLst>
          </p:cNvPr>
          <p:cNvGrpSpPr/>
          <p:nvPr/>
        </p:nvGrpSpPr>
        <p:grpSpPr>
          <a:xfrm>
            <a:off x="2477270" y="919677"/>
            <a:ext cx="9535308" cy="2589232"/>
            <a:chOff x="2477270" y="919677"/>
            <a:chExt cx="9535308" cy="25892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0E12D6-7F25-E62C-AB90-0BADF3A8AA98}"/>
                </a:ext>
              </a:extLst>
            </p:cNvPr>
            <p:cNvSpPr/>
            <p:nvPr/>
          </p:nvSpPr>
          <p:spPr>
            <a:xfrm>
              <a:off x="5022701" y="919677"/>
              <a:ext cx="4260476" cy="350406"/>
            </a:xfrm>
            <a:prstGeom prst="rect">
              <a:avLst/>
            </a:prstGeom>
            <a:solidFill>
              <a:srgbClr val="0D45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Evolution of Heritage Structures/Areas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FA77A4-F64F-4580-D64D-41F302D0F890}"/>
                </a:ext>
              </a:extLst>
            </p:cNvPr>
            <p:cNvSpPr/>
            <p:nvPr/>
          </p:nvSpPr>
          <p:spPr>
            <a:xfrm>
              <a:off x="2477270" y="1675642"/>
              <a:ext cx="1730146" cy="48809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Historical Significance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B47E329-B781-49E5-F4D2-15EC04C0DC98}"/>
                </a:ext>
              </a:extLst>
            </p:cNvPr>
            <p:cNvSpPr/>
            <p:nvPr/>
          </p:nvSpPr>
          <p:spPr>
            <a:xfrm>
              <a:off x="4319849" y="1675642"/>
              <a:ext cx="1730146" cy="48809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Architectural Significance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5B7F63-08E4-1141-F572-7D53DAB7D7A0}"/>
                </a:ext>
              </a:extLst>
            </p:cNvPr>
            <p:cNvSpPr/>
            <p:nvPr/>
          </p:nvSpPr>
          <p:spPr>
            <a:xfrm>
              <a:off x="6182786" y="1675642"/>
              <a:ext cx="1730146" cy="48809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Integrity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3E14CBD-494C-9706-A586-0886E426E2F2}"/>
                </a:ext>
              </a:extLst>
            </p:cNvPr>
            <p:cNvSpPr/>
            <p:nvPr/>
          </p:nvSpPr>
          <p:spPr>
            <a:xfrm>
              <a:off x="8055814" y="1675642"/>
              <a:ext cx="1730146" cy="48809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Socio Economic Significance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865D5E-0672-94F5-5DAA-35D2B9A2C212}"/>
                </a:ext>
              </a:extLst>
            </p:cNvPr>
            <p:cNvSpPr/>
            <p:nvPr/>
          </p:nvSpPr>
          <p:spPr>
            <a:xfrm>
              <a:off x="2913928" y="2348491"/>
              <a:ext cx="1290804" cy="4880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Age of Structure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BA51B5-C063-B4A6-5A55-BCB8252BB237}"/>
                </a:ext>
              </a:extLst>
            </p:cNvPr>
            <p:cNvSpPr/>
            <p:nvPr/>
          </p:nvSpPr>
          <p:spPr>
            <a:xfrm>
              <a:off x="2913928" y="3020811"/>
              <a:ext cx="1290804" cy="4880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Historical Importance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E31F500-9498-3BFA-00BE-2EBA9245EE67}"/>
                </a:ext>
              </a:extLst>
            </p:cNvPr>
            <p:cNvSpPr/>
            <p:nvPr/>
          </p:nvSpPr>
          <p:spPr>
            <a:xfrm>
              <a:off x="4759191" y="2361191"/>
              <a:ext cx="1290804" cy="4880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Aesthetic Value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DBBC73-3689-AE36-C8FF-19C7A61A8EA9}"/>
                </a:ext>
              </a:extLst>
            </p:cNvPr>
            <p:cNvSpPr/>
            <p:nvPr/>
          </p:nvSpPr>
          <p:spPr>
            <a:xfrm>
              <a:off x="4759191" y="3020811"/>
              <a:ext cx="1290804" cy="4880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Construction Style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52811F-8CD7-E3BB-8D19-D56F680B3E84}"/>
                </a:ext>
              </a:extLst>
            </p:cNvPr>
            <p:cNvSpPr/>
            <p:nvPr/>
          </p:nvSpPr>
          <p:spPr>
            <a:xfrm>
              <a:off x="6624812" y="2373891"/>
              <a:ext cx="1290804" cy="4880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Condition of Structure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2F77C33-9A98-FA09-8597-075452CB4C16}"/>
                </a:ext>
              </a:extLst>
            </p:cNvPr>
            <p:cNvSpPr/>
            <p:nvPr/>
          </p:nvSpPr>
          <p:spPr>
            <a:xfrm>
              <a:off x="6624812" y="3020811"/>
              <a:ext cx="1290804" cy="4880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Functionality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E1781F-5792-DDAE-993F-A6BBEBD11AD6}"/>
                </a:ext>
              </a:extLst>
            </p:cNvPr>
            <p:cNvSpPr/>
            <p:nvPr/>
          </p:nvSpPr>
          <p:spPr>
            <a:xfrm>
              <a:off x="8495156" y="2373891"/>
              <a:ext cx="1290804" cy="4880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Community Association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BD80EF6-0ABD-765D-BAE9-6DDEDBD59F70}"/>
                </a:ext>
              </a:extLst>
            </p:cNvPr>
            <p:cNvSpPr/>
            <p:nvPr/>
          </p:nvSpPr>
          <p:spPr>
            <a:xfrm>
              <a:off x="8495156" y="3020811"/>
              <a:ext cx="1290804" cy="4880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Tourism Potential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991F8ED-22C1-77A2-1347-C4F50EE52C71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7152939" y="1270083"/>
              <a:ext cx="0" cy="23350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6642B94-1316-3BE7-2B3C-2BF8DAF690B2}"/>
                </a:ext>
              </a:extLst>
            </p:cNvPr>
            <p:cNvCxnSpPr>
              <a:cxnSpLocks/>
            </p:cNvCxnSpPr>
            <p:nvPr/>
          </p:nvCxnSpPr>
          <p:spPr>
            <a:xfrm>
              <a:off x="3279451" y="1503584"/>
              <a:ext cx="0" cy="17282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CB5F7FA-15EB-BCFD-BBEB-22FB480B7587}"/>
                </a:ext>
              </a:extLst>
            </p:cNvPr>
            <p:cNvCxnSpPr>
              <a:cxnSpLocks/>
            </p:cNvCxnSpPr>
            <p:nvPr/>
          </p:nvCxnSpPr>
          <p:spPr>
            <a:xfrm>
              <a:off x="3279451" y="1503584"/>
              <a:ext cx="767378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191EDE2-9893-E442-0E7F-C4E618BF8D08}"/>
                </a:ext>
              </a:extLst>
            </p:cNvPr>
            <p:cNvCxnSpPr>
              <a:cxnSpLocks/>
            </p:cNvCxnSpPr>
            <p:nvPr/>
          </p:nvCxnSpPr>
          <p:spPr>
            <a:xfrm>
              <a:off x="5127735" y="1507354"/>
              <a:ext cx="0" cy="17282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A84497D-AF2A-5F7A-C20D-563699BAFEF1}"/>
                </a:ext>
              </a:extLst>
            </p:cNvPr>
            <p:cNvCxnSpPr>
              <a:cxnSpLocks/>
            </p:cNvCxnSpPr>
            <p:nvPr/>
          </p:nvCxnSpPr>
          <p:spPr>
            <a:xfrm>
              <a:off x="7047859" y="1502813"/>
              <a:ext cx="0" cy="17282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C0506CE-2D01-8ED1-34C5-4B69D6D8DCA6}"/>
                </a:ext>
              </a:extLst>
            </p:cNvPr>
            <p:cNvCxnSpPr>
              <a:cxnSpLocks/>
            </p:cNvCxnSpPr>
            <p:nvPr/>
          </p:nvCxnSpPr>
          <p:spPr>
            <a:xfrm>
              <a:off x="8915496" y="1500098"/>
              <a:ext cx="0" cy="17282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E21FADF-D31E-9E69-09DB-8053D4CFF816}"/>
                </a:ext>
              </a:extLst>
            </p:cNvPr>
            <p:cNvGrpSpPr/>
            <p:nvPr/>
          </p:nvGrpSpPr>
          <p:grpSpPr>
            <a:xfrm>
              <a:off x="2576791" y="2163886"/>
              <a:ext cx="337137" cy="1111735"/>
              <a:chOff x="860033" y="3353054"/>
              <a:chExt cx="426629" cy="1945825"/>
            </a:xfrm>
          </p:grpSpPr>
          <p:cxnSp>
            <p:nvCxnSpPr>
              <p:cNvPr id="1042" name="Straight Connector 1041">
                <a:extLst>
                  <a:ext uri="{FF2B5EF4-FFF2-40B4-BE49-F238E27FC236}">
                    <a16:creationId xmlns:a16="http://schemas.microsoft.com/office/drawing/2014/main" id="{0571627A-C93F-3DC6-7FD6-8130EFA556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0033" y="3353054"/>
                <a:ext cx="12878" cy="194582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3" name="Straight Connector 1042">
                <a:extLst>
                  <a:ext uri="{FF2B5EF4-FFF2-40B4-BE49-F238E27FC236}">
                    <a16:creationId xmlns:a16="http://schemas.microsoft.com/office/drawing/2014/main" id="{FC438CD2-E187-3D01-60F5-13C1750C2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0033" y="5280046"/>
                <a:ext cx="413751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4" name="Straight Connector 1043">
                <a:extLst>
                  <a:ext uri="{FF2B5EF4-FFF2-40B4-BE49-F238E27FC236}">
                    <a16:creationId xmlns:a16="http://schemas.microsoft.com/office/drawing/2014/main" id="{9B92DA5C-82C9-0F80-3ADF-CBE8551884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4084337"/>
                <a:ext cx="413751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AA7BB99-8C39-3F17-056B-69939AEF1094}"/>
                </a:ext>
              </a:extLst>
            </p:cNvPr>
            <p:cNvGrpSpPr/>
            <p:nvPr/>
          </p:nvGrpSpPr>
          <p:grpSpPr>
            <a:xfrm>
              <a:off x="4432231" y="2163885"/>
              <a:ext cx="326960" cy="1111736"/>
              <a:chOff x="872911" y="3353054"/>
              <a:chExt cx="413751" cy="1945827"/>
            </a:xfrm>
          </p:grpSpPr>
          <p:cxnSp>
            <p:nvCxnSpPr>
              <p:cNvPr id="1039" name="Straight Connector 1038">
                <a:extLst>
                  <a:ext uri="{FF2B5EF4-FFF2-40B4-BE49-F238E27FC236}">
                    <a16:creationId xmlns:a16="http://schemas.microsoft.com/office/drawing/2014/main" id="{FDFF862A-2836-6F0B-EFFE-D6AA743CD5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3353054"/>
                <a:ext cx="0" cy="194582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0" name="Straight Connector 1039">
                <a:extLst>
                  <a:ext uri="{FF2B5EF4-FFF2-40B4-BE49-F238E27FC236}">
                    <a16:creationId xmlns:a16="http://schemas.microsoft.com/office/drawing/2014/main" id="{E005E1E4-68B6-2F54-6FA8-4308CA3794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5280046"/>
                <a:ext cx="413751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1" name="Straight Connector 1040">
                <a:extLst>
                  <a:ext uri="{FF2B5EF4-FFF2-40B4-BE49-F238E27FC236}">
                    <a16:creationId xmlns:a16="http://schemas.microsoft.com/office/drawing/2014/main" id="{3D1D95C9-C020-EA3D-2805-5AE993473C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4106565"/>
                <a:ext cx="413751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2FE40EA-4041-4505-8B2D-9BBFF9BD0C50}"/>
                </a:ext>
              </a:extLst>
            </p:cNvPr>
            <p:cNvGrpSpPr/>
            <p:nvPr/>
          </p:nvGrpSpPr>
          <p:grpSpPr>
            <a:xfrm>
              <a:off x="6297852" y="2163194"/>
              <a:ext cx="326960" cy="1112427"/>
              <a:chOff x="872911" y="3353054"/>
              <a:chExt cx="413751" cy="1947036"/>
            </a:xfrm>
          </p:grpSpPr>
          <p:cxnSp>
            <p:nvCxnSpPr>
              <p:cNvPr id="1036" name="Straight Connector 1035">
                <a:extLst>
                  <a:ext uri="{FF2B5EF4-FFF2-40B4-BE49-F238E27FC236}">
                    <a16:creationId xmlns:a16="http://schemas.microsoft.com/office/drawing/2014/main" id="{AB8327AB-9536-46B1-EC39-E398DEB24F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3353054"/>
                <a:ext cx="0" cy="1947036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7" name="Straight Connector 1036">
                <a:extLst>
                  <a:ext uri="{FF2B5EF4-FFF2-40B4-BE49-F238E27FC236}">
                    <a16:creationId xmlns:a16="http://schemas.microsoft.com/office/drawing/2014/main" id="{F527A6C8-A7FD-324A-52CB-002465E52E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5280046"/>
                <a:ext cx="413751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8" name="Straight Connector 1037">
                <a:extLst>
                  <a:ext uri="{FF2B5EF4-FFF2-40B4-BE49-F238E27FC236}">
                    <a16:creationId xmlns:a16="http://schemas.microsoft.com/office/drawing/2014/main" id="{42E881C2-36DE-ED43-6825-AA92423AD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4128794"/>
                <a:ext cx="413751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9C20F7B-73FA-BB32-02F2-54CFB78EB92E}"/>
                </a:ext>
              </a:extLst>
            </p:cNvPr>
            <p:cNvGrpSpPr/>
            <p:nvPr/>
          </p:nvGrpSpPr>
          <p:grpSpPr>
            <a:xfrm>
              <a:off x="8161006" y="2163740"/>
              <a:ext cx="326960" cy="1111880"/>
              <a:chOff x="872911" y="3353054"/>
              <a:chExt cx="413751" cy="1946079"/>
            </a:xfrm>
          </p:grpSpPr>
          <p:cxnSp>
            <p:nvCxnSpPr>
              <p:cNvPr id="1032" name="Straight Connector 1031">
                <a:extLst>
                  <a:ext uri="{FF2B5EF4-FFF2-40B4-BE49-F238E27FC236}">
                    <a16:creationId xmlns:a16="http://schemas.microsoft.com/office/drawing/2014/main" id="{4556B48C-0866-DA86-5A2F-36FBCE65D3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3353054"/>
                <a:ext cx="0" cy="1946079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3" name="Straight Connector 1032">
                <a:extLst>
                  <a:ext uri="{FF2B5EF4-FFF2-40B4-BE49-F238E27FC236}">
                    <a16:creationId xmlns:a16="http://schemas.microsoft.com/office/drawing/2014/main" id="{25AA5299-88B1-902F-C2E4-031299BAA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5280046"/>
                <a:ext cx="413751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5" name="Straight Connector 1034">
                <a:extLst>
                  <a:ext uri="{FF2B5EF4-FFF2-40B4-BE49-F238E27FC236}">
                    <a16:creationId xmlns:a16="http://schemas.microsoft.com/office/drawing/2014/main" id="{67011C25-284D-74AF-72AD-217A5DEF4C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4128793"/>
                <a:ext cx="413751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73251C6-46F6-E6D1-E548-A049BFF0CEB9}"/>
                </a:ext>
              </a:extLst>
            </p:cNvPr>
            <p:cNvSpPr/>
            <p:nvPr/>
          </p:nvSpPr>
          <p:spPr>
            <a:xfrm>
              <a:off x="9936589" y="1669833"/>
              <a:ext cx="2075988" cy="48809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Proximity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3B9F207-73FF-2B7C-6E8B-85F5987606EA}"/>
                </a:ext>
              </a:extLst>
            </p:cNvPr>
            <p:cNvSpPr/>
            <p:nvPr/>
          </p:nvSpPr>
          <p:spPr>
            <a:xfrm>
              <a:off x="10415253" y="2329982"/>
              <a:ext cx="1597325" cy="4880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Distance from existing Tram line</a:t>
              </a: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FECBB4D8-A293-EECA-0144-28CD677E2011}"/>
                </a:ext>
              </a:extLst>
            </p:cNvPr>
            <p:cNvSpPr/>
            <p:nvPr/>
          </p:nvSpPr>
          <p:spPr>
            <a:xfrm>
              <a:off x="10415253" y="2894937"/>
              <a:ext cx="1597324" cy="6081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Distance from existing Tram Depot/Terminal</a:t>
              </a:r>
            </a:p>
          </p:txBody>
        </p: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A9EA21C1-44FE-4CA2-D59B-EEE80C50C6E2}"/>
                </a:ext>
              </a:extLst>
            </p:cNvPr>
            <p:cNvCxnSpPr>
              <a:cxnSpLocks/>
            </p:cNvCxnSpPr>
            <p:nvPr/>
          </p:nvCxnSpPr>
          <p:spPr>
            <a:xfrm>
              <a:off x="10953235" y="1494289"/>
              <a:ext cx="0" cy="17282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1B1B1A08-04BF-54EA-D8F7-731BB04E780E}"/>
                </a:ext>
              </a:extLst>
            </p:cNvPr>
            <p:cNvGrpSpPr/>
            <p:nvPr/>
          </p:nvGrpSpPr>
          <p:grpSpPr>
            <a:xfrm>
              <a:off x="10086793" y="2157932"/>
              <a:ext cx="326960" cy="1117689"/>
              <a:chOff x="872911" y="3353054"/>
              <a:chExt cx="413751" cy="1956246"/>
            </a:xfrm>
          </p:grpSpPr>
          <p:cxnSp>
            <p:nvCxnSpPr>
              <p:cNvPr id="1027" name="Straight Connector 1026">
                <a:extLst>
                  <a:ext uri="{FF2B5EF4-FFF2-40B4-BE49-F238E27FC236}">
                    <a16:creationId xmlns:a16="http://schemas.microsoft.com/office/drawing/2014/main" id="{8EEE2ECB-ACDB-1C0F-DC4E-CB6F1D98A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3353054"/>
                <a:ext cx="0" cy="1956246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E47D1DE1-2108-A853-D2A7-EDEB684C8E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5280045"/>
                <a:ext cx="413751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1" name="Straight Connector 1030">
                <a:extLst>
                  <a:ext uri="{FF2B5EF4-FFF2-40B4-BE49-F238E27FC236}">
                    <a16:creationId xmlns:a16="http://schemas.microsoft.com/office/drawing/2014/main" id="{FDA81D7B-BF29-2917-0DE5-17CA685EEC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2911" y="4062109"/>
                <a:ext cx="413751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051" name="TextBox 1050">
            <a:extLst>
              <a:ext uri="{FF2B5EF4-FFF2-40B4-BE49-F238E27FC236}">
                <a16:creationId xmlns:a16="http://schemas.microsoft.com/office/drawing/2014/main" id="{66675B9F-7990-953D-4F50-236CD9A20A2D}"/>
              </a:ext>
            </a:extLst>
          </p:cNvPr>
          <p:cNvSpPr txBox="1"/>
          <p:nvPr/>
        </p:nvSpPr>
        <p:spPr>
          <a:xfrm>
            <a:off x="2474701" y="3681180"/>
            <a:ext cx="5217853" cy="307777"/>
          </a:xfrm>
          <a:prstGeom prst="rect">
            <a:avLst/>
          </a:prstGeom>
          <a:solidFill>
            <a:srgbClr val="BFBFBF"/>
          </a:solidFill>
        </p:spPr>
        <p:txBody>
          <a:bodyPr wrap="square">
            <a:spAutoFit/>
          </a:bodyPr>
          <a:lstStyle/>
          <a:p>
            <a:r>
              <a:rPr lang="en-IN" sz="1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Grey Relational Analysis (GRA) for Ranking of Parameters: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45B79ADB-3706-DD00-D995-2D76B23AAF86}"/>
              </a:ext>
            </a:extLst>
          </p:cNvPr>
          <p:cNvSpPr txBox="1"/>
          <p:nvPr/>
        </p:nvSpPr>
        <p:spPr>
          <a:xfrm>
            <a:off x="2444087" y="4027855"/>
            <a:ext cx="341147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bg2">
                  <a:lumMod val="10000"/>
                </a:schemeClr>
              </a:buClr>
            </a:pPr>
            <a:r>
              <a:rPr lang="en-US" sz="1400" b="1" dirty="0">
                <a:latin typeface="Century Gothic" panose="020B0502020202020204" pitchFamily="34" charset="0"/>
              </a:rPr>
              <a:t>List of Experts :</a:t>
            </a:r>
          </a:p>
          <a:p>
            <a:pPr marL="342900" indent="-342900" algn="just">
              <a:buClr>
                <a:srgbClr val="0D445F"/>
              </a:buClr>
              <a:buAutoNum type="arabicPeriod"/>
            </a:pPr>
            <a:r>
              <a:rPr lang="en-US" sz="1200" b="1" i="1" dirty="0">
                <a:solidFill>
                  <a:srgbClr val="0D445F"/>
                </a:solidFill>
                <a:latin typeface="Century Gothic" panose="020B0502020202020204" pitchFamily="34" charset="0"/>
              </a:rPr>
              <a:t>Dr. Utpal Roy </a:t>
            </a:r>
            <a:r>
              <a:rPr lang="en-US" sz="1200" i="1" dirty="0">
                <a:solidFill>
                  <a:srgbClr val="0D445F"/>
                </a:solidFill>
                <a:latin typeface="Century Gothic" panose="020B0502020202020204" pitchFamily="34" charset="0"/>
              </a:rPr>
              <a:t>(Associate Professor), Dept. of Geography, University of Calcutta</a:t>
            </a:r>
          </a:p>
          <a:p>
            <a:pPr marL="342900" indent="-342900" algn="just">
              <a:buClr>
                <a:srgbClr val="0D445F"/>
              </a:buClr>
              <a:buAutoNum type="arabicPeriod"/>
            </a:pPr>
            <a:r>
              <a:rPr lang="en-US" sz="1200" b="1" i="1" dirty="0">
                <a:solidFill>
                  <a:srgbClr val="0D445F"/>
                </a:solidFill>
                <a:latin typeface="Century Gothic" panose="020B0502020202020204" pitchFamily="34" charset="0"/>
              </a:rPr>
              <a:t>Ar. Sumon Gupta </a:t>
            </a:r>
            <a:r>
              <a:rPr lang="en-US" sz="1200" i="1" dirty="0">
                <a:solidFill>
                  <a:srgbClr val="0D445F"/>
                </a:solidFill>
                <a:latin typeface="Century Gothic" panose="020B0502020202020204" pitchFamily="34" charset="0"/>
              </a:rPr>
              <a:t>(Architect &amp; Planner), Aakriti, Kolkata</a:t>
            </a:r>
          </a:p>
          <a:p>
            <a:pPr marL="342900" indent="-342900" algn="just">
              <a:buClr>
                <a:srgbClr val="0D445F"/>
              </a:buClr>
              <a:buAutoNum type="arabicPeriod"/>
            </a:pPr>
            <a:r>
              <a:rPr lang="en-US" sz="1200" b="1" i="1" dirty="0">
                <a:solidFill>
                  <a:srgbClr val="0D445F"/>
                </a:solidFill>
                <a:latin typeface="Century Gothic" panose="020B0502020202020204" pitchFamily="34" charset="0"/>
              </a:rPr>
              <a:t>Subham Pramanick</a:t>
            </a:r>
            <a:r>
              <a:rPr lang="en-US" sz="1200" i="1" dirty="0">
                <a:solidFill>
                  <a:srgbClr val="0D445F"/>
                </a:solidFill>
                <a:latin typeface="Century Gothic" panose="020B0502020202020204" pitchFamily="34" charset="0"/>
              </a:rPr>
              <a:t>, (Senior Research Fellow)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200" i="1" dirty="0">
                <a:solidFill>
                  <a:srgbClr val="0D445F"/>
                </a:solidFill>
                <a:latin typeface="Century Gothic" panose="020B0502020202020204" pitchFamily="34" charset="0"/>
              </a:rPr>
              <a:t>Dept. of Geography, Ballygunge Science College</a:t>
            </a:r>
          </a:p>
          <a:p>
            <a:pPr marL="342900" indent="-342900" algn="just">
              <a:buClr>
                <a:srgbClr val="0D445F"/>
              </a:buClr>
              <a:buFontTx/>
              <a:buAutoNum type="arabicPeriod"/>
            </a:pPr>
            <a:r>
              <a:rPr lang="en-US" sz="1200" b="1" i="1" dirty="0">
                <a:solidFill>
                  <a:srgbClr val="0D445F"/>
                </a:solidFill>
                <a:latin typeface="Century Gothic" panose="020B0502020202020204" pitchFamily="34" charset="0"/>
              </a:rPr>
              <a:t>Indranil Maity </a:t>
            </a:r>
            <a:r>
              <a:rPr lang="en-US" sz="1200" i="1" dirty="0">
                <a:solidFill>
                  <a:srgbClr val="0D445F"/>
                </a:solidFill>
                <a:latin typeface="Century Gothic" panose="020B0502020202020204" pitchFamily="34" charset="0"/>
              </a:rPr>
              <a:t>(Research Assistant), Dept. of Geography, Ballygunge Science College</a:t>
            </a:r>
          </a:p>
        </p:txBody>
      </p:sp>
      <p:graphicFrame>
        <p:nvGraphicFramePr>
          <p:cNvPr id="1053" name="Table 1052">
            <a:extLst>
              <a:ext uri="{FF2B5EF4-FFF2-40B4-BE49-F238E27FC236}">
                <a16:creationId xmlns:a16="http://schemas.microsoft.com/office/drawing/2014/main" id="{176238A3-42BF-3636-738C-B3F298FD0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431366"/>
              </p:ext>
            </p:extLst>
          </p:nvPr>
        </p:nvGraphicFramePr>
        <p:xfrm>
          <a:off x="9306693" y="4133227"/>
          <a:ext cx="2705883" cy="2056290"/>
        </p:xfrm>
        <a:graphic>
          <a:graphicData uri="http://schemas.openxmlformats.org/drawingml/2006/table">
            <a:tbl>
              <a:tblPr/>
              <a:tblGrid>
                <a:gridCol w="1433700">
                  <a:extLst>
                    <a:ext uri="{9D8B030D-6E8A-4147-A177-3AD203B41FA5}">
                      <a16:colId xmlns:a16="http://schemas.microsoft.com/office/drawing/2014/main" val="759347711"/>
                    </a:ext>
                  </a:extLst>
                </a:gridCol>
                <a:gridCol w="757991">
                  <a:extLst>
                    <a:ext uri="{9D8B030D-6E8A-4147-A177-3AD203B41FA5}">
                      <a16:colId xmlns:a16="http://schemas.microsoft.com/office/drawing/2014/main" val="390646590"/>
                    </a:ext>
                  </a:extLst>
                </a:gridCol>
                <a:gridCol w="514192">
                  <a:extLst>
                    <a:ext uri="{9D8B030D-6E8A-4147-A177-3AD203B41FA5}">
                      <a16:colId xmlns:a16="http://schemas.microsoft.com/office/drawing/2014/main" val="1822169710"/>
                    </a:ext>
                  </a:extLst>
                </a:gridCol>
              </a:tblGrid>
              <a:tr h="224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Parameters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GRG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RANK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705418"/>
                  </a:ext>
                </a:extLst>
              </a:tr>
              <a:tr h="4448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Socio Economic Significance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0666"/>
                  </a:ext>
                </a:extLst>
              </a:tr>
              <a:tr h="4394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Architectural Significance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0.6833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905102"/>
                  </a:ext>
                </a:extLst>
              </a:tr>
              <a:tr h="254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Proximity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025336"/>
                  </a:ext>
                </a:extLst>
              </a:tr>
              <a:tr h="254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Integrity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516422"/>
                  </a:ext>
                </a:extLst>
              </a:tr>
              <a:tr h="4394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Historical Significance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0.9167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077982"/>
                  </a:ext>
                </a:extLst>
              </a:tr>
            </a:tbl>
          </a:graphicData>
        </a:graphic>
      </p:graphicFrame>
      <p:sp>
        <p:nvSpPr>
          <p:cNvPr id="1058" name="Right Brace 1057">
            <a:extLst>
              <a:ext uri="{FF2B5EF4-FFF2-40B4-BE49-F238E27FC236}">
                <a16:creationId xmlns:a16="http://schemas.microsoft.com/office/drawing/2014/main" id="{6A6A2EF1-6D8C-7F2B-AA03-DE824F40B38D}"/>
              </a:ext>
            </a:extLst>
          </p:cNvPr>
          <p:cNvSpPr/>
          <p:nvPr/>
        </p:nvSpPr>
        <p:spPr>
          <a:xfrm>
            <a:off x="5805174" y="4112912"/>
            <a:ext cx="286930" cy="2200280"/>
          </a:xfrm>
          <a:prstGeom prst="rightBrac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FB22C585-CE9B-413F-B66D-BA0FE4FBAA52}"/>
              </a:ext>
            </a:extLst>
          </p:cNvPr>
          <p:cNvGrpSpPr/>
          <p:nvPr/>
        </p:nvGrpSpPr>
        <p:grpSpPr>
          <a:xfrm>
            <a:off x="6169017" y="4133227"/>
            <a:ext cx="3137676" cy="2104400"/>
            <a:chOff x="6169017" y="4133227"/>
            <a:chExt cx="3137676" cy="2104400"/>
          </a:xfrm>
        </p:grpSpPr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FC0477AC-F3FA-392B-9E19-F6FBA2B051EB}"/>
                </a:ext>
              </a:extLst>
            </p:cNvPr>
            <p:cNvSpPr/>
            <p:nvPr/>
          </p:nvSpPr>
          <p:spPr>
            <a:xfrm>
              <a:off x="6169019" y="4133227"/>
              <a:ext cx="1321912" cy="884855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Ranking by Experts</a:t>
              </a:r>
            </a:p>
          </p:txBody>
        </p:sp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560F381F-0E19-F249-5A86-5C1567C8263B}"/>
                </a:ext>
              </a:extLst>
            </p:cNvPr>
            <p:cNvSpPr/>
            <p:nvPr/>
          </p:nvSpPr>
          <p:spPr>
            <a:xfrm>
              <a:off x="6169017" y="5411211"/>
              <a:ext cx="1321913" cy="826416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Normalized Value</a:t>
              </a:r>
            </a:p>
          </p:txBody>
        </p:sp>
        <p:sp>
          <p:nvSpPr>
            <p:cNvPr id="1056" name="Rectangle 1055">
              <a:extLst>
                <a:ext uri="{FF2B5EF4-FFF2-40B4-BE49-F238E27FC236}">
                  <a16:creationId xmlns:a16="http://schemas.microsoft.com/office/drawing/2014/main" id="{B8ECD651-3768-DDC4-F18E-4335D4457201}"/>
                </a:ext>
              </a:extLst>
            </p:cNvPr>
            <p:cNvSpPr/>
            <p:nvPr/>
          </p:nvSpPr>
          <p:spPr>
            <a:xfrm>
              <a:off x="7692554" y="5411667"/>
              <a:ext cx="1400533" cy="82596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Deviation Sequence</a:t>
              </a:r>
            </a:p>
          </p:txBody>
        </p:sp>
        <p:sp>
          <p:nvSpPr>
            <p:cNvPr id="1057" name="Rectangle 1056">
              <a:extLst>
                <a:ext uri="{FF2B5EF4-FFF2-40B4-BE49-F238E27FC236}">
                  <a16:creationId xmlns:a16="http://schemas.microsoft.com/office/drawing/2014/main" id="{D45BAA5B-AFEB-D972-248B-83368B5AFEDC}"/>
                </a:ext>
              </a:extLst>
            </p:cNvPr>
            <p:cNvSpPr/>
            <p:nvPr/>
          </p:nvSpPr>
          <p:spPr>
            <a:xfrm>
              <a:off x="7692555" y="4133227"/>
              <a:ext cx="1400533" cy="884855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Grey Relational Coefficient</a:t>
              </a:r>
            </a:p>
          </p:txBody>
        </p:sp>
        <p:sp>
          <p:nvSpPr>
            <p:cNvPr id="1059" name="Arrow: Right 1058">
              <a:extLst>
                <a:ext uri="{FF2B5EF4-FFF2-40B4-BE49-F238E27FC236}">
                  <a16:creationId xmlns:a16="http://schemas.microsoft.com/office/drawing/2014/main" id="{C9D8B220-AC67-722D-8D0D-A4DAC762440F}"/>
                </a:ext>
              </a:extLst>
            </p:cNvPr>
            <p:cNvSpPr/>
            <p:nvPr/>
          </p:nvSpPr>
          <p:spPr>
            <a:xfrm rot="5400000">
              <a:off x="6637531" y="5129111"/>
              <a:ext cx="393128" cy="171074"/>
            </a:xfrm>
            <a:prstGeom prst="rightArrow">
              <a:avLst/>
            </a:prstGeom>
            <a:solidFill>
              <a:srgbClr val="0D45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Arrow: Right 1059">
              <a:extLst>
                <a:ext uri="{FF2B5EF4-FFF2-40B4-BE49-F238E27FC236}">
                  <a16:creationId xmlns:a16="http://schemas.microsoft.com/office/drawing/2014/main" id="{9ED63810-017E-DFC6-CB0C-BA4EA1C80E01}"/>
                </a:ext>
              </a:extLst>
            </p:cNvPr>
            <p:cNvSpPr/>
            <p:nvPr/>
          </p:nvSpPr>
          <p:spPr>
            <a:xfrm>
              <a:off x="7490930" y="5721332"/>
              <a:ext cx="201624" cy="171074"/>
            </a:xfrm>
            <a:prstGeom prst="rightArrow">
              <a:avLst/>
            </a:prstGeom>
            <a:solidFill>
              <a:srgbClr val="0D45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Arrow: Right 1060">
              <a:extLst>
                <a:ext uri="{FF2B5EF4-FFF2-40B4-BE49-F238E27FC236}">
                  <a16:creationId xmlns:a16="http://schemas.microsoft.com/office/drawing/2014/main" id="{A711A12A-A656-DCEC-8965-AF17954161E8}"/>
                </a:ext>
              </a:extLst>
            </p:cNvPr>
            <p:cNvSpPr/>
            <p:nvPr/>
          </p:nvSpPr>
          <p:spPr>
            <a:xfrm rot="16200000">
              <a:off x="8372586" y="5122774"/>
              <a:ext cx="393128" cy="171074"/>
            </a:xfrm>
            <a:prstGeom prst="rightArrow">
              <a:avLst/>
            </a:prstGeom>
            <a:solidFill>
              <a:srgbClr val="0D45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Arrow: Right 1061">
              <a:extLst>
                <a:ext uri="{FF2B5EF4-FFF2-40B4-BE49-F238E27FC236}">
                  <a16:creationId xmlns:a16="http://schemas.microsoft.com/office/drawing/2014/main" id="{A17A433E-8A43-AF65-C98A-F98BA8F96EA2}"/>
                </a:ext>
              </a:extLst>
            </p:cNvPr>
            <p:cNvSpPr/>
            <p:nvPr/>
          </p:nvSpPr>
          <p:spPr>
            <a:xfrm>
              <a:off x="9096375" y="4466646"/>
              <a:ext cx="210318" cy="171074"/>
            </a:xfrm>
            <a:prstGeom prst="rightArrow">
              <a:avLst/>
            </a:prstGeom>
            <a:solidFill>
              <a:srgbClr val="0D45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4" name="TextBox 1063">
            <a:extLst>
              <a:ext uri="{FF2B5EF4-FFF2-40B4-BE49-F238E27FC236}">
                <a16:creationId xmlns:a16="http://schemas.microsoft.com/office/drawing/2014/main" id="{C5C31877-B9E9-E787-3423-400A89AFFD07}"/>
              </a:ext>
            </a:extLst>
          </p:cNvPr>
          <p:cNvSpPr txBox="1"/>
          <p:nvPr/>
        </p:nvSpPr>
        <p:spPr>
          <a:xfrm>
            <a:off x="10223634" y="6171157"/>
            <a:ext cx="23816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Century Gothic" panose="020B0502020202020204" pitchFamily="34" charset="0"/>
              </a:rPr>
              <a:t>Source:  </a:t>
            </a:r>
            <a:r>
              <a:rPr lang="it-IT" sz="1000" i="1" dirty="0">
                <a:latin typeface="Century Gothic" panose="020B0502020202020204" pitchFamily="34" charset="0"/>
              </a:rPr>
              <a:t>Author Generated</a:t>
            </a:r>
            <a:endParaRPr lang="en-US" sz="10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43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B2CAA-C4B6-5730-1115-99B433CD2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2414DD-4255-9434-5C16-5EF97E897DA3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EA9C78-E230-7E42-96C2-F5A6E0FECE99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96DBA-4AB3-DE77-2FC7-772A1E24EE10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340148-7DD3-89DC-49AF-4202A4CDC112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AC5D0B-2319-2011-8A84-2BF71F5DE651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59F61B-69D4-C9E9-87AE-D3377B22B0DB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93BA156-CDCF-70C5-9C07-026E66FAB6FB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652F42D-E293-7C7A-0EB6-E4905E2D7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1594F3-E127-2CEE-DEE1-2D56B62B77E1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Data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8B5BDF-BB47-3D8F-6CF0-2ADD65ACB56B}"/>
              </a:ext>
            </a:extLst>
          </p:cNvPr>
          <p:cNvSpPr txBox="1"/>
          <p:nvPr/>
        </p:nvSpPr>
        <p:spPr>
          <a:xfrm>
            <a:off x="33663" y="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F34C20-9331-8F2C-95B5-6DB82CC4EBEF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DC72D3E9-A081-E5FC-FDD8-1128B733CC90}"/>
              </a:ext>
            </a:extLst>
          </p:cNvPr>
          <p:cNvSpPr txBox="1"/>
          <p:nvPr/>
        </p:nvSpPr>
        <p:spPr>
          <a:xfrm>
            <a:off x="147342" y="562208"/>
            <a:ext cx="9098258" cy="307777"/>
          </a:xfrm>
          <a:prstGeom prst="rect">
            <a:avLst/>
          </a:prstGeom>
          <a:solidFill>
            <a:srgbClr val="BFBFBF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Weightage distribution among Parameters and Sub-Parameters using Rank Sum Method (RSM)</a:t>
            </a:r>
            <a:endParaRPr lang="en-IN" sz="1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ED113C3D-A66B-8407-5ADD-A1B51E39CDFE}"/>
              </a:ext>
            </a:extLst>
          </p:cNvPr>
          <p:cNvSpPr txBox="1"/>
          <p:nvPr/>
        </p:nvSpPr>
        <p:spPr>
          <a:xfrm>
            <a:off x="10223634" y="6171157"/>
            <a:ext cx="23816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Century Gothic" panose="020B0502020202020204" pitchFamily="34" charset="0"/>
              </a:rPr>
              <a:t>Source:  </a:t>
            </a:r>
            <a:r>
              <a:rPr lang="it-IT" sz="1000" i="1" dirty="0">
                <a:latin typeface="Century Gothic" panose="020B0502020202020204" pitchFamily="34" charset="0"/>
              </a:rPr>
              <a:t>Author Generated</a:t>
            </a:r>
            <a:endParaRPr lang="en-US" sz="1000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AFA01C38-EB01-D7AE-46E7-40877EDB9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190578"/>
              </p:ext>
            </p:extLst>
          </p:nvPr>
        </p:nvGraphicFramePr>
        <p:xfrm>
          <a:off x="203579" y="2753496"/>
          <a:ext cx="4692050" cy="346878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668984">
                  <a:extLst>
                    <a:ext uri="{9D8B030D-6E8A-4147-A177-3AD203B41FA5}">
                      <a16:colId xmlns:a16="http://schemas.microsoft.com/office/drawing/2014/main" val="1391125408"/>
                    </a:ext>
                  </a:extLst>
                </a:gridCol>
                <a:gridCol w="740021">
                  <a:extLst>
                    <a:ext uri="{9D8B030D-6E8A-4147-A177-3AD203B41FA5}">
                      <a16:colId xmlns:a16="http://schemas.microsoft.com/office/drawing/2014/main" val="4172748792"/>
                    </a:ext>
                  </a:extLst>
                </a:gridCol>
                <a:gridCol w="930716">
                  <a:extLst>
                    <a:ext uri="{9D8B030D-6E8A-4147-A177-3AD203B41FA5}">
                      <a16:colId xmlns:a16="http://schemas.microsoft.com/office/drawing/2014/main" val="3206546687"/>
                    </a:ext>
                  </a:extLst>
                </a:gridCol>
                <a:gridCol w="1352329">
                  <a:extLst>
                    <a:ext uri="{9D8B030D-6E8A-4147-A177-3AD203B41FA5}">
                      <a16:colId xmlns:a16="http://schemas.microsoft.com/office/drawing/2014/main" val="3016989693"/>
                    </a:ext>
                  </a:extLst>
                </a:gridCol>
              </a:tblGrid>
              <a:tr h="35928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Rank Sum Method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160" marR="72160" marT="36080" marB="3608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937340"/>
                  </a:ext>
                </a:extLst>
              </a:tr>
              <a:tr h="563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Parameter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Rank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Reverse Rank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Weightage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152014"/>
                  </a:ext>
                </a:extLst>
              </a:tr>
              <a:tr h="563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Historical Significance (P1)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985076"/>
                  </a:ext>
                </a:extLst>
              </a:tr>
              <a:tr h="563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Architectural Significance (P2)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449573"/>
                  </a:ext>
                </a:extLst>
              </a:tr>
              <a:tr h="5630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Socio Economic Significance (P3)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220661"/>
                  </a:ext>
                </a:extLst>
              </a:tr>
              <a:tr h="2857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Integrity (P4)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203729"/>
                  </a:ext>
                </a:extLst>
              </a:tr>
              <a:tr h="2857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Proximity (P5)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315535"/>
                  </a:ext>
                </a:extLst>
              </a:tr>
              <a:tr h="285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By Using Rank Sum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517" marR="7517" marT="75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94573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0A637D7-145D-86AD-BDB4-AEA73B2F6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079319"/>
              </p:ext>
            </p:extLst>
          </p:nvPr>
        </p:nvGraphicFramePr>
        <p:xfrm>
          <a:off x="5011894" y="969146"/>
          <a:ext cx="6976527" cy="520844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731806">
                  <a:extLst>
                    <a:ext uri="{9D8B030D-6E8A-4147-A177-3AD203B41FA5}">
                      <a16:colId xmlns:a16="http://schemas.microsoft.com/office/drawing/2014/main" val="1406866161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1148657400"/>
                    </a:ext>
                  </a:extLst>
                </a:gridCol>
                <a:gridCol w="2860448">
                  <a:extLst>
                    <a:ext uri="{9D8B030D-6E8A-4147-A177-3AD203B41FA5}">
                      <a16:colId xmlns:a16="http://schemas.microsoft.com/office/drawing/2014/main" val="3495974241"/>
                    </a:ext>
                  </a:extLst>
                </a:gridCol>
                <a:gridCol w="1152373">
                  <a:extLst>
                    <a:ext uri="{9D8B030D-6E8A-4147-A177-3AD203B41FA5}">
                      <a16:colId xmlns:a16="http://schemas.microsoft.com/office/drawing/2014/main" val="4098959934"/>
                    </a:ext>
                  </a:extLst>
                </a:gridCol>
              </a:tblGrid>
              <a:tr h="7141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Parameter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Weightage (Parameter)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Sub Parameter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Weightage (Sub Parameter)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960204"/>
                  </a:ext>
                </a:extLst>
              </a:tr>
              <a:tr h="2455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Historical Significance (P1)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2123" marR="112123" marT="56061" marB="56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2123" marR="112123" marT="56061" marB="56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Age of the Structure (P11)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359747"/>
                  </a:ext>
                </a:extLst>
              </a:tr>
              <a:tr h="4156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Association Involved (P12)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32592"/>
                  </a:ext>
                </a:extLst>
              </a:tr>
              <a:tr h="24554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Architectural Significance (P2)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2123" marR="112123" marT="56061" marB="56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2123" marR="112123" marT="56061" marB="56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Aesthetic value (P21)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616492"/>
                  </a:ext>
                </a:extLst>
              </a:tr>
              <a:tr h="4156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Style of Construction (P22)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88273"/>
                  </a:ext>
                </a:extLst>
              </a:tr>
              <a:tr h="47986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Socio Economic Significance (P3)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2123" marR="112123" marT="56061" marB="56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2123" marR="112123" marT="56061" marB="56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Community Association (P31)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306108"/>
                  </a:ext>
                </a:extLst>
              </a:tr>
              <a:tr h="5645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Tourism Potential (P32)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246749"/>
                  </a:ext>
                </a:extLst>
              </a:tr>
              <a:tr h="5645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Integrity (P4)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2123" marR="112123" marT="56061" marB="56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2123" marR="112123" marT="56061" marB="56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Condition of Structure (P41)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662444"/>
                  </a:ext>
                </a:extLst>
              </a:tr>
              <a:tr h="2455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Functionality (P42)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94800"/>
                  </a:ext>
                </a:extLst>
              </a:tr>
              <a:tr h="5645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Proximity (P5)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2123" marR="112123" marT="56061" marB="56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2123" marR="112123" marT="56061" marB="56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Distance from existing tram line (P51)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947173"/>
                  </a:ext>
                </a:extLst>
              </a:tr>
              <a:tr h="752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Distance from existing tram Depot/Terminal (P52)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1679" marR="11679" marT="116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5872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1C2B2D3-CEDD-AE55-FE09-74D3067B1071}"/>
              </a:ext>
            </a:extLst>
          </p:cNvPr>
          <p:cNvSpPr txBox="1"/>
          <p:nvPr/>
        </p:nvSpPr>
        <p:spPr>
          <a:xfrm>
            <a:off x="170969" y="1046574"/>
            <a:ext cx="46920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Weightage has been divided using </a:t>
            </a:r>
            <a:r>
              <a:rPr lang="en-US" sz="1600" b="1" dirty="0">
                <a:latin typeface="Century Gothic" panose="020B0502020202020204" pitchFamily="34" charset="0"/>
              </a:rPr>
              <a:t>Rank Sum Method (RSM)</a:t>
            </a:r>
            <a:r>
              <a:rPr lang="en-US" sz="1600" dirty="0">
                <a:latin typeface="Century Gothic" panose="020B0502020202020204" pitchFamily="34" charset="0"/>
              </a:rPr>
              <a:t>, and it is distributed among </a:t>
            </a:r>
            <a:r>
              <a:rPr lang="en-US" sz="1600" b="1" dirty="0">
                <a:latin typeface="Century Gothic" panose="020B0502020202020204" pitchFamily="34" charset="0"/>
              </a:rPr>
              <a:t>5 parameters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Then weightages are </a:t>
            </a:r>
            <a:r>
              <a:rPr lang="en-US" sz="1600" b="1" dirty="0">
                <a:latin typeface="Century Gothic" panose="020B0502020202020204" pitchFamily="34" charset="0"/>
              </a:rPr>
              <a:t>equally distributed among sub parameters </a:t>
            </a:r>
            <a:r>
              <a:rPr lang="en-US" sz="1600" dirty="0">
                <a:latin typeface="Century Gothic" panose="020B0502020202020204" pitchFamily="34" charset="0"/>
              </a:rPr>
              <a:t>under each criterion.</a:t>
            </a:r>
          </a:p>
        </p:txBody>
      </p:sp>
    </p:spTree>
    <p:extLst>
      <p:ext uri="{BB962C8B-B14F-4D97-AF65-F5344CB8AC3E}">
        <p14:creationId xmlns:p14="http://schemas.microsoft.com/office/powerpoint/2010/main" val="2747253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3A588-4060-5230-C83B-0AFC3798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3D2727-99AC-3635-C9EA-11146BA05E5B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918E3B-1098-D459-442B-9305A4D1FE8D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BA4E75-A0D4-BE37-78E1-AE98B42B77FD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E0A9D2-5C4F-DD12-3465-BB675CBE6FA6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7071E2-5331-1ADB-4C44-619775986E25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7DD48D-5032-EAA6-1BB2-0303739AE136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07388BD-E2F4-AB53-F06F-06CB0C4E09F5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4CE49BD7-B2F9-F61F-3E02-47F0F2904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78F07E-A66F-EC70-1B55-B4DE36D1FAF4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Data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4FC9F9-A976-EBDA-2F4C-F887B92BE878}"/>
              </a:ext>
            </a:extLst>
          </p:cNvPr>
          <p:cNvSpPr txBox="1"/>
          <p:nvPr/>
        </p:nvSpPr>
        <p:spPr>
          <a:xfrm>
            <a:off x="33663" y="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13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FE3824-7579-59C5-E6E5-2107D5E7BB32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A7000865-4919-E7C4-6685-51899DDBCF21}"/>
              </a:ext>
            </a:extLst>
          </p:cNvPr>
          <p:cNvSpPr txBox="1"/>
          <p:nvPr/>
        </p:nvSpPr>
        <p:spPr>
          <a:xfrm>
            <a:off x="147342" y="562208"/>
            <a:ext cx="11805928" cy="307777"/>
          </a:xfrm>
          <a:prstGeom prst="rect">
            <a:avLst/>
          </a:prstGeom>
          <a:solidFill>
            <a:srgbClr val="BFBFBF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Rating Classification of Sub-Parameter &amp; Estimating Score of Heritage Sites using Weighted Sum Method (WSM)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46F59EA3-9AE6-9E27-91FA-2F8F0000290A}"/>
              </a:ext>
            </a:extLst>
          </p:cNvPr>
          <p:cNvSpPr txBox="1"/>
          <p:nvPr/>
        </p:nvSpPr>
        <p:spPr>
          <a:xfrm>
            <a:off x="118540" y="6175188"/>
            <a:ext cx="23816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Century Gothic" panose="020B0502020202020204" pitchFamily="34" charset="0"/>
              </a:rPr>
              <a:t>Source:  </a:t>
            </a:r>
            <a:r>
              <a:rPr lang="it-IT" sz="1000" i="1" dirty="0">
                <a:latin typeface="Century Gothic" panose="020B0502020202020204" pitchFamily="34" charset="0"/>
              </a:rPr>
              <a:t>Author Generated</a:t>
            </a:r>
            <a:endParaRPr lang="en-US" sz="1000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026A045-0349-4BC9-73D6-AFAC160C7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685850"/>
              </p:ext>
            </p:extLst>
          </p:nvPr>
        </p:nvGraphicFramePr>
        <p:xfrm>
          <a:off x="169340" y="943746"/>
          <a:ext cx="8578544" cy="526802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71112">
                  <a:extLst>
                    <a:ext uri="{9D8B030D-6E8A-4147-A177-3AD203B41FA5}">
                      <a16:colId xmlns:a16="http://schemas.microsoft.com/office/drawing/2014/main" val="2301304177"/>
                    </a:ext>
                  </a:extLst>
                </a:gridCol>
                <a:gridCol w="1293248">
                  <a:extLst>
                    <a:ext uri="{9D8B030D-6E8A-4147-A177-3AD203B41FA5}">
                      <a16:colId xmlns:a16="http://schemas.microsoft.com/office/drawing/2014/main" val="750627090"/>
                    </a:ext>
                  </a:extLst>
                </a:gridCol>
                <a:gridCol w="1391781">
                  <a:extLst>
                    <a:ext uri="{9D8B030D-6E8A-4147-A177-3AD203B41FA5}">
                      <a16:colId xmlns:a16="http://schemas.microsoft.com/office/drawing/2014/main" val="1456709912"/>
                    </a:ext>
                  </a:extLst>
                </a:gridCol>
                <a:gridCol w="1579610">
                  <a:extLst>
                    <a:ext uri="{9D8B030D-6E8A-4147-A177-3AD203B41FA5}">
                      <a16:colId xmlns:a16="http://schemas.microsoft.com/office/drawing/2014/main" val="1892998930"/>
                    </a:ext>
                  </a:extLst>
                </a:gridCol>
                <a:gridCol w="1453363">
                  <a:extLst>
                    <a:ext uri="{9D8B030D-6E8A-4147-A177-3AD203B41FA5}">
                      <a16:colId xmlns:a16="http://schemas.microsoft.com/office/drawing/2014/main" val="4260133158"/>
                    </a:ext>
                  </a:extLst>
                </a:gridCol>
                <a:gridCol w="1219348">
                  <a:extLst>
                    <a:ext uri="{9D8B030D-6E8A-4147-A177-3AD203B41FA5}">
                      <a16:colId xmlns:a16="http://schemas.microsoft.com/office/drawing/2014/main" val="85139421"/>
                    </a:ext>
                  </a:extLst>
                </a:gridCol>
                <a:gridCol w="1170082">
                  <a:extLst>
                    <a:ext uri="{9D8B030D-6E8A-4147-A177-3AD203B41FA5}">
                      <a16:colId xmlns:a16="http://schemas.microsoft.com/office/drawing/2014/main" val="2439647121"/>
                    </a:ext>
                  </a:extLst>
                </a:gridCol>
              </a:tblGrid>
              <a:tr h="247628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Rating of Built Heritage (5 – Likert Scale)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626" marR="90626" marT="45313" marB="453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819109"/>
                  </a:ext>
                </a:extLst>
              </a:tr>
              <a:tr h="162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Sl. No.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Sub - Parameter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Very Good (1.00)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Good (0.75)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Fair (0.50)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Poor (0.25)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Very Poor (0.00)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719344"/>
                  </a:ext>
                </a:extLst>
              </a:tr>
              <a:tr h="3155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Age of the Structure (P11)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1700-1800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1800-1900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1900-1990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Post 1990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None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169004"/>
                  </a:ext>
                </a:extLst>
              </a:tr>
              <a:tr h="3155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Association Involved (P12)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International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National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Regional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Local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None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632517"/>
                  </a:ext>
                </a:extLst>
              </a:tr>
              <a:tr h="3155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Aesthetic value (P21)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Exceptional Architectural Detail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Notable Style of Architecture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Average Detailing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Poor Detailing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Absence of details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354012"/>
                  </a:ext>
                </a:extLst>
              </a:tr>
              <a:tr h="468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Style of Construction (P22)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Unique style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Well designed &amp; notable design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Absence of Notable style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Poorly designed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Not well designed, unique and notable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100667"/>
                  </a:ext>
                </a:extLst>
              </a:tr>
              <a:tr h="928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Community Association (P31)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The structure has a solid historical association  with public use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The structure has a strong historical association However, the structure no longer serves as an essential part of the community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The structure has a limited historical association with the neighborhood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The local community knows the structure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 community association in terms of its function or age.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924229"/>
                  </a:ext>
                </a:extLst>
              </a:tr>
              <a:tr h="468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Tourism Potential (P32)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Internationally Important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Nationally Impprtant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Regionally Important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Locally Important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Has potential fortourist destination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73086"/>
                  </a:ext>
                </a:extLst>
              </a:tr>
              <a:tr h="468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Condition of Structure (P41)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 maintenance required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Small amount restoration required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It needs quite a bit of work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Extensive repairs and restoration required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Not viable to retain the property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573743"/>
                  </a:ext>
                </a:extLst>
              </a:tr>
              <a:tr h="468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Functionality (P42)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The structure has maintained its original function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Adaptive reuse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function has changed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function completely changed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Structure is in abandoned state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988191"/>
                  </a:ext>
                </a:extLst>
              </a:tr>
              <a:tr h="4687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Distance from existing tram line (P51)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(0-5) Km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(6-10) Km.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(11-15) Km.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(16-20) Km.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More than 20 Km.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343737"/>
                  </a:ext>
                </a:extLst>
              </a:tr>
              <a:tr h="6218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Distance from existing tram Depot/Terminal (P52)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(0-10) Km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(11-20) Km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(21-30) Km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(31-40) Km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More than 40 Km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245" marR="9245" marT="92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90831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E99030A-E8CE-91DA-1EB5-195572A8AB6B}"/>
              </a:ext>
            </a:extLst>
          </p:cNvPr>
          <p:cNvSpPr txBox="1"/>
          <p:nvPr/>
        </p:nvSpPr>
        <p:spPr>
          <a:xfrm>
            <a:off x="8836544" y="1352233"/>
            <a:ext cx="31449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Century Gothic" panose="020B0502020202020204" pitchFamily="34" charset="0"/>
              </a:rPr>
              <a:t>To get the rank of all heritage sites, the </a:t>
            </a:r>
            <a:r>
              <a:rPr lang="en-US" sz="1600" b="1" dirty="0">
                <a:latin typeface="Century Gothic" panose="020B0502020202020204" pitchFamily="34" charset="0"/>
              </a:rPr>
              <a:t>Weighted Sum Method (WSM) </a:t>
            </a:r>
            <a:r>
              <a:rPr lang="en-US" sz="1600" dirty="0">
                <a:latin typeface="Century Gothic" panose="020B0502020202020204" pitchFamily="34" charset="0"/>
              </a:rPr>
              <a:t>is used to calculate each structure's score. It is calculated by using the following equation,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F51071-C14C-4B52-2A44-72E471319912}"/>
              </a:ext>
            </a:extLst>
          </p:cNvPr>
          <p:cNvSpPr txBox="1"/>
          <p:nvPr/>
        </p:nvSpPr>
        <p:spPr>
          <a:xfrm>
            <a:off x="8809764" y="4101959"/>
            <a:ext cx="32076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Century Gothic" panose="020B0502020202020204" pitchFamily="34" charset="0"/>
              </a:rPr>
              <a:t>Where,</a:t>
            </a:r>
          </a:p>
          <a:p>
            <a:pPr algn="just"/>
            <a:endParaRPr lang="en-US" sz="1600" dirty="0">
              <a:latin typeface="Century Gothic" panose="020B0502020202020204" pitchFamily="34" charset="0"/>
            </a:endParaRPr>
          </a:p>
          <a:p>
            <a:pPr algn="just"/>
            <a:r>
              <a:rPr lang="en-US" sz="1600" b="1" dirty="0">
                <a:solidFill>
                  <a:srgbClr val="0D4560"/>
                </a:solidFill>
                <a:latin typeface="Century Gothic" panose="020B0502020202020204" pitchFamily="34" charset="0"/>
              </a:rPr>
              <a:t>wi</a:t>
            </a:r>
            <a:r>
              <a:rPr lang="en-US" sz="1600" dirty="0">
                <a:latin typeface="Century Gothic" panose="020B0502020202020204" pitchFamily="34" charset="0"/>
              </a:rPr>
              <a:t> = relative weight of parameter or sub-Parameter</a:t>
            </a:r>
          </a:p>
          <a:p>
            <a:pPr algn="just"/>
            <a:r>
              <a:rPr lang="en-US" sz="1600" b="1" dirty="0">
                <a:solidFill>
                  <a:srgbClr val="0D4560"/>
                </a:solidFill>
                <a:latin typeface="Century Gothic" panose="020B0502020202020204" pitchFamily="34" charset="0"/>
              </a:rPr>
              <a:t>pi</a:t>
            </a:r>
            <a:r>
              <a:rPr lang="en-US" sz="1600" dirty="0">
                <a:latin typeface="Century Gothic" panose="020B0502020202020204" pitchFamily="34" charset="0"/>
              </a:rPr>
              <a:t> = performance value of each structure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F9AEB3-D900-BC3B-2407-38EBD569DF95}"/>
              </a:ext>
            </a:extLst>
          </p:cNvPr>
          <p:cNvSpPr/>
          <p:nvPr/>
        </p:nvSpPr>
        <p:spPr>
          <a:xfrm>
            <a:off x="8901044" y="3171730"/>
            <a:ext cx="3103026" cy="619239"/>
          </a:xfrm>
          <a:prstGeom prst="rect">
            <a:avLst/>
          </a:prstGeom>
          <a:noFill/>
          <a:ln w="28575">
            <a:solidFill>
              <a:srgbClr val="0D45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19C251-4AA1-ACDF-DA40-582C2455C16D}"/>
                  </a:ext>
                </a:extLst>
              </p:cNvPr>
              <p:cNvSpPr txBox="1"/>
              <p:nvPr/>
            </p:nvSpPr>
            <p:spPr>
              <a:xfrm>
                <a:off x="9149972" y="3325262"/>
                <a:ext cx="2809797" cy="3367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𝑃</m:t>
                    </m:r>
                    <m:sSup>
                      <m:sSupPr>
                        <m:ctrlPr>
                          <a:rPr lang="en-US" sz="1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𝑊𝑆𝑀</m:t>
                        </m:r>
                        <m:r>
                          <a:rPr lang="en-US" sz="1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𝑆𝑐𝑜𝑟𝑒</m:t>
                        </m:r>
                      </m:sup>
                    </m:sSup>
                    <m:r>
                      <a:rPr lang="en-US" sz="1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sz="16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naryPr>
                      <m:sub/>
                      <m:sup/>
                      <m:e/>
                    </m:nary>
                    <m:r>
                      <a:rPr lang="en-US" sz="1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𝑤𝑖</m:t>
                    </m:r>
                    <m:r>
                      <a:rPr lang="en-US" sz="1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𝑋</m:t>
                    </m:r>
                    <m:r>
                      <a:rPr lang="en-US" sz="1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𝑝𝑖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  <a:ea typeface="Noto Sans Symbols"/>
                    <a:cs typeface="Noto Sans Symbols"/>
                  </a:rPr>
                  <a:t> </a:t>
                </a:r>
                <a:endParaRPr lang="en-US" sz="1600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19C251-4AA1-ACDF-DA40-582C2455C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972" y="3325262"/>
                <a:ext cx="2809797" cy="336788"/>
              </a:xfrm>
              <a:prstGeom prst="rect">
                <a:avLst/>
              </a:prstGeom>
              <a:blipFill>
                <a:blip r:embed="rId3"/>
                <a:stretch>
                  <a:fillRect t="-105357" b="-17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81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AFD2E-17A2-D2E1-B497-079DF460D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82E743-8E48-5C20-A1B3-9CC7D004A952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CDEDFA-90A5-85DD-9A2A-9D5B54CB0C9D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BA2264-31D5-A8B6-308D-6246FB2F17E2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F678E8-159B-382F-51C6-F849A9A85031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D118F4-325B-48DE-1551-2AB84517D724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23799-B4F7-794E-6076-CD62D36AD91E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16884-D263-6ECA-FCB2-A6E8C71470C5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E9F2A71-9290-F5A4-1F68-887B1EB6D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F8E34-7113-C91B-906C-9CD363CCBD25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Data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6CEE5F-3ABB-3D12-9A01-7688DDA1F98F}"/>
              </a:ext>
            </a:extLst>
          </p:cNvPr>
          <p:cNvSpPr txBox="1"/>
          <p:nvPr/>
        </p:nvSpPr>
        <p:spPr>
          <a:xfrm>
            <a:off x="33663" y="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BB1F01-13F5-4FEB-DEC1-5C2362E11256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899748F7-C66D-79BD-8E41-F13FB0CA1EED}"/>
              </a:ext>
            </a:extLst>
          </p:cNvPr>
          <p:cNvSpPr txBox="1"/>
          <p:nvPr/>
        </p:nvSpPr>
        <p:spPr>
          <a:xfrm>
            <a:off x="147342" y="562209"/>
            <a:ext cx="5948658" cy="307320"/>
          </a:xfrm>
          <a:prstGeom prst="rect">
            <a:avLst/>
          </a:prstGeom>
          <a:solidFill>
            <a:srgbClr val="BFBFBF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Rating of Heritage Sites through WSM Method</a:t>
            </a:r>
            <a:endParaRPr lang="en-IN" sz="1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2CB58BB3-89D6-3C62-5AD0-156D4AA948C5}"/>
              </a:ext>
            </a:extLst>
          </p:cNvPr>
          <p:cNvSpPr txBox="1"/>
          <p:nvPr/>
        </p:nvSpPr>
        <p:spPr>
          <a:xfrm>
            <a:off x="118540" y="6124388"/>
            <a:ext cx="23816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Century Gothic" panose="020B0502020202020204" pitchFamily="34" charset="0"/>
              </a:rPr>
              <a:t>Source:  </a:t>
            </a:r>
            <a:r>
              <a:rPr lang="it-IT" sz="1000" i="1" dirty="0">
                <a:latin typeface="Century Gothic" panose="020B0502020202020204" pitchFamily="34" charset="0"/>
              </a:rPr>
              <a:t>Author Generated</a:t>
            </a:r>
            <a:endParaRPr lang="en-US" sz="1000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18F2F62-DD0F-A28E-E72E-175868617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287879"/>
              </p:ext>
            </p:extLst>
          </p:nvPr>
        </p:nvGraphicFramePr>
        <p:xfrm>
          <a:off x="147341" y="994084"/>
          <a:ext cx="11867805" cy="5122088"/>
        </p:xfrm>
        <a:graphic>
          <a:graphicData uri="http://schemas.openxmlformats.org/drawingml/2006/table">
            <a:tbl>
              <a:tblPr/>
              <a:tblGrid>
                <a:gridCol w="408737">
                  <a:extLst>
                    <a:ext uri="{9D8B030D-6E8A-4147-A177-3AD203B41FA5}">
                      <a16:colId xmlns:a16="http://schemas.microsoft.com/office/drawing/2014/main" val="724764809"/>
                    </a:ext>
                  </a:extLst>
                </a:gridCol>
                <a:gridCol w="1384278">
                  <a:extLst>
                    <a:ext uri="{9D8B030D-6E8A-4147-A177-3AD203B41FA5}">
                      <a16:colId xmlns:a16="http://schemas.microsoft.com/office/drawing/2014/main" val="4100577320"/>
                    </a:ext>
                  </a:extLst>
                </a:gridCol>
                <a:gridCol w="765932">
                  <a:extLst>
                    <a:ext uri="{9D8B030D-6E8A-4147-A177-3AD203B41FA5}">
                      <a16:colId xmlns:a16="http://schemas.microsoft.com/office/drawing/2014/main" val="3655519856"/>
                    </a:ext>
                  </a:extLst>
                </a:gridCol>
                <a:gridCol w="944059">
                  <a:extLst>
                    <a:ext uri="{9D8B030D-6E8A-4147-A177-3AD203B41FA5}">
                      <a16:colId xmlns:a16="http://schemas.microsoft.com/office/drawing/2014/main" val="2387250572"/>
                    </a:ext>
                  </a:extLst>
                </a:gridCol>
                <a:gridCol w="921643">
                  <a:extLst>
                    <a:ext uri="{9D8B030D-6E8A-4147-A177-3AD203B41FA5}">
                      <a16:colId xmlns:a16="http://schemas.microsoft.com/office/drawing/2014/main" val="3481765087"/>
                    </a:ext>
                  </a:extLst>
                </a:gridCol>
                <a:gridCol w="1022666">
                  <a:extLst>
                    <a:ext uri="{9D8B030D-6E8A-4147-A177-3AD203B41FA5}">
                      <a16:colId xmlns:a16="http://schemas.microsoft.com/office/drawing/2014/main" val="1868143165"/>
                    </a:ext>
                  </a:extLst>
                </a:gridCol>
                <a:gridCol w="996129">
                  <a:extLst>
                    <a:ext uri="{9D8B030D-6E8A-4147-A177-3AD203B41FA5}">
                      <a16:colId xmlns:a16="http://schemas.microsoft.com/office/drawing/2014/main" val="2925492597"/>
                    </a:ext>
                  </a:extLst>
                </a:gridCol>
                <a:gridCol w="992048">
                  <a:extLst>
                    <a:ext uri="{9D8B030D-6E8A-4147-A177-3AD203B41FA5}">
                      <a16:colId xmlns:a16="http://schemas.microsoft.com/office/drawing/2014/main" val="2203208799"/>
                    </a:ext>
                  </a:extLst>
                </a:gridCol>
                <a:gridCol w="726685">
                  <a:extLst>
                    <a:ext uri="{9D8B030D-6E8A-4147-A177-3AD203B41FA5}">
                      <a16:colId xmlns:a16="http://schemas.microsoft.com/office/drawing/2014/main" val="3440419098"/>
                    </a:ext>
                  </a:extLst>
                </a:gridCol>
                <a:gridCol w="800170">
                  <a:extLst>
                    <a:ext uri="{9D8B030D-6E8A-4147-A177-3AD203B41FA5}">
                      <a16:colId xmlns:a16="http://schemas.microsoft.com/office/drawing/2014/main" val="1921172779"/>
                    </a:ext>
                  </a:extLst>
                </a:gridCol>
                <a:gridCol w="800170">
                  <a:extLst>
                    <a:ext uri="{9D8B030D-6E8A-4147-A177-3AD203B41FA5}">
                      <a16:colId xmlns:a16="http://schemas.microsoft.com/office/drawing/2014/main" val="1156390755"/>
                    </a:ext>
                  </a:extLst>
                </a:gridCol>
                <a:gridCol w="877973">
                  <a:extLst>
                    <a:ext uri="{9D8B030D-6E8A-4147-A177-3AD203B41FA5}">
                      <a16:colId xmlns:a16="http://schemas.microsoft.com/office/drawing/2014/main" val="972412661"/>
                    </a:ext>
                  </a:extLst>
                </a:gridCol>
                <a:gridCol w="597093">
                  <a:extLst>
                    <a:ext uri="{9D8B030D-6E8A-4147-A177-3AD203B41FA5}">
                      <a16:colId xmlns:a16="http://schemas.microsoft.com/office/drawing/2014/main" val="3720572055"/>
                    </a:ext>
                  </a:extLst>
                </a:gridCol>
                <a:gridCol w="630222">
                  <a:extLst>
                    <a:ext uri="{9D8B030D-6E8A-4147-A177-3AD203B41FA5}">
                      <a16:colId xmlns:a16="http://schemas.microsoft.com/office/drawing/2014/main" val="2071502668"/>
                    </a:ext>
                  </a:extLst>
                </a:gridCol>
              </a:tblGrid>
              <a:tr h="1881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Sl. No.</a:t>
                      </a:r>
                    </a:p>
                  </a:txBody>
                  <a:tcPr marL="120589" marR="120589" marT="60294" marB="6029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Main Parameter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Historical Significance (P1)</a:t>
                      </a:r>
                    </a:p>
                  </a:txBody>
                  <a:tcPr marL="120589" marR="120589" marT="60294" marB="6029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Architectural Significance (P2)</a:t>
                      </a:r>
                    </a:p>
                  </a:txBody>
                  <a:tcPr marL="120589" marR="120589" marT="60294" marB="6029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Socio Economic Significance (P3)</a:t>
                      </a:r>
                    </a:p>
                  </a:txBody>
                  <a:tcPr marL="120589" marR="120589" marT="60294" marB="6029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Integrity (P4)</a:t>
                      </a:r>
                    </a:p>
                  </a:txBody>
                  <a:tcPr marL="120589" marR="120589" marT="60294" marB="6029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Proximity (P5)</a:t>
                      </a:r>
                    </a:p>
                  </a:txBody>
                  <a:tcPr marL="120589" marR="120589" marT="60294" marB="6029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WSM Score</a:t>
                      </a:r>
                    </a:p>
                  </a:txBody>
                  <a:tcPr marL="120589" marR="120589" marT="60294" marB="6029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Rank</a:t>
                      </a:r>
                    </a:p>
                  </a:txBody>
                  <a:tcPr marL="120589" marR="120589" marT="60294" marB="6029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152459"/>
                  </a:ext>
                </a:extLst>
              </a:tr>
              <a:tr h="564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Sub Parameter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Age of the Structure (P11)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Association Involved (P12)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Aesthetic value (P21)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Style of Construction (P22)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Community Association (P31)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Tourism Potential (P32)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Condition of Structure (P41)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Functionality (P42)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Distance from existing tram line (P51)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Distance from existing tram Depot/Terminal (P52)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755139"/>
                  </a:ext>
                </a:extLst>
              </a:tr>
              <a:tr h="1751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Weightage Value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0.165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0.165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0.135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0.135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0.1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0.1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0.065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0.065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0.035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0.035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626201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latin typeface="Century Gothic" panose="020B0502020202020204" pitchFamily="34" charset="0"/>
                        </a:rPr>
                        <a:t>Victoria Memorial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0.95875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956397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entury Gothic" panose="020B0502020202020204" pitchFamily="34" charset="0"/>
                        </a:rPr>
                        <a:t>Fort William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0.88125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54032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latin typeface="Century Gothic" panose="020B0502020202020204" pitchFamily="34" charset="0"/>
                        </a:rPr>
                        <a:t>Howrah Bridge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0.91625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447225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entury Gothic" panose="020B0502020202020204" pitchFamily="34" charset="0"/>
                        </a:rPr>
                        <a:t>Princep Ghat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0.78250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45593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latin typeface="Century Gothic" panose="020B0502020202020204" pitchFamily="34" charset="0"/>
                        </a:rPr>
                        <a:t>Birla Planetorium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0.76875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51856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entury Gothic" panose="020B0502020202020204" pitchFamily="34" charset="0"/>
                        </a:rPr>
                        <a:t>St. Paul Cathedral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0.94875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227241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latin typeface="Century Gothic" panose="020B0502020202020204" pitchFamily="34" charset="0"/>
                        </a:rPr>
                        <a:t>Shahid Minar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0.83250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71604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entury Gothic" panose="020B0502020202020204" pitchFamily="34" charset="0"/>
                        </a:rPr>
                        <a:t>Raj Bhawan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0.94125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962483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latin typeface="Century Gothic" panose="020B0502020202020204" pitchFamily="34" charset="0"/>
                        </a:rPr>
                        <a:t>Sovabazar Rajbari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0.79125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733247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Writers Building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0.89250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438486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>
                          <a:latin typeface="Century Gothic" panose="020B0502020202020204" pitchFamily="34" charset="0"/>
                        </a:rPr>
                        <a:t>Dhurjoti Bhawan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>
                          <a:latin typeface="Century Gothic" panose="020B0502020202020204" pitchFamily="34" charset="0"/>
                        </a:rPr>
                        <a:t>0.47750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96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046304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Gouriya Math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0.59250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69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267470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Rameswar Siva Temple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0.29125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120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569645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Putul Bari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0.36000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111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118122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Star Theatre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0.65250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58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760544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Bangiya Sahitya Parishad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0.70750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005842"/>
                  </a:ext>
                </a:extLst>
              </a:tr>
              <a:tr h="2725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Scottish Church Collegiate School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0.70000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63702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Ahiritolla Ghat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0.49000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567822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Manik Bose's Ghat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0.32500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117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744696"/>
                  </a:ext>
                </a:extLst>
              </a:tr>
              <a:tr h="15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Nimtala Burning Ghat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0.59125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72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357454"/>
                  </a:ext>
                </a:extLst>
              </a:tr>
              <a:tr h="15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Durgeswar Siva Temple</a:t>
                      </a:r>
                    </a:p>
                  </a:txBody>
                  <a:tcPr marL="6488" marR="6488" marT="64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0.44125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103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727308"/>
                  </a:ext>
                </a:extLst>
              </a:tr>
              <a:tr h="15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Lohia Matri Seva Sadan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0.49125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94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609063"/>
                  </a:ext>
                </a:extLst>
              </a:tr>
              <a:tr h="15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Jorasanko Thakurbari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0.79000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583641"/>
                  </a:ext>
                </a:extLst>
              </a:tr>
              <a:tr h="15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Rabindra Kanan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0.39125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107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350971"/>
                  </a:ext>
                </a:extLst>
              </a:tr>
              <a:tr h="155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Christ Church</a:t>
                      </a:r>
                    </a:p>
                  </a:txBody>
                  <a:tcPr marL="6488" marR="6488" marT="64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0.25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1.00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0.75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0.64250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60</a:t>
                      </a:r>
                    </a:p>
                  </a:txBody>
                  <a:tcPr marL="6488" marR="6488" marT="64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753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663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7D4E3-91C7-938C-13EF-9736D1ECB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EAEB0D-7660-6E91-89E2-A238F49E4755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64A41-F0A4-29EF-84CA-8F0BD79218F7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12D265-519E-D8AA-B974-00D304DE8CCD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09177C-2DC7-BD50-9292-261702989539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E8A80D-3789-286A-AF48-B60FC6C28B51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60E8FA1-8A5C-BC3D-2EB4-A9698DB4AD0E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DB4789D-2DA3-B736-4FC2-99CEDA447BB9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FE6E0C5-A5C0-56DA-63D6-18CABE061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B65753-1560-E0F9-9E29-B1C2FF84FE5B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Data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AB0885-5EE9-68D8-39AF-6C3199A2D980}"/>
              </a:ext>
            </a:extLst>
          </p:cNvPr>
          <p:cNvSpPr txBox="1"/>
          <p:nvPr/>
        </p:nvSpPr>
        <p:spPr>
          <a:xfrm>
            <a:off x="33663" y="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69036D-C5F2-2825-0104-A883F3449015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D0F9534-292B-891B-4B0D-F4956C8A52F6}"/>
              </a:ext>
            </a:extLst>
          </p:cNvPr>
          <p:cNvGrpSpPr/>
          <p:nvPr/>
        </p:nvGrpSpPr>
        <p:grpSpPr>
          <a:xfrm>
            <a:off x="103777" y="499343"/>
            <a:ext cx="11929846" cy="5874379"/>
            <a:chOff x="103777" y="499343"/>
            <a:chExt cx="11929846" cy="587437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EF6BC33-9F52-460A-14D1-BF614CC9A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" b="959"/>
            <a:stretch>
              <a:fillRect/>
            </a:stretch>
          </p:blipFill>
          <p:spPr bwMode="auto">
            <a:xfrm>
              <a:off x="136014" y="1184836"/>
              <a:ext cx="5852581" cy="405406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A6878C-82BB-AA75-33E6-A8F640C0B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" b="959"/>
            <a:stretch>
              <a:fillRect/>
            </a:stretch>
          </p:blipFill>
          <p:spPr bwMode="auto">
            <a:xfrm>
              <a:off x="6168987" y="1230362"/>
              <a:ext cx="5824756" cy="403478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6BD14B-6BAC-6822-0BE0-0D3C55F05035}"/>
                </a:ext>
              </a:extLst>
            </p:cNvPr>
            <p:cNvSpPr txBox="1"/>
            <p:nvPr/>
          </p:nvSpPr>
          <p:spPr>
            <a:xfrm>
              <a:off x="103777" y="499343"/>
              <a:ext cx="83150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Scenario Development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03DF9AB-C049-CB6D-5C9E-520B0275A3AE}"/>
                </a:ext>
              </a:extLst>
            </p:cNvPr>
            <p:cNvGrpSpPr/>
            <p:nvPr/>
          </p:nvGrpSpPr>
          <p:grpSpPr>
            <a:xfrm>
              <a:off x="4692702" y="1175111"/>
              <a:ext cx="1009789" cy="1050342"/>
              <a:chOff x="8100810" y="480253"/>
              <a:chExt cx="2963873" cy="308290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EE43722-0494-97DE-6732-CA4ACDAB78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27" t="4221" r="1846" b="4249"/>
              <a:stretch/>
            </p:blipFill>
            <p:spPr>
              <a:xfrm>
                <a:off x="8100810" y="480253"/>
                <a:ext cx="2963873" cy="3082901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1F04B8B-6C37-3C76-40D4-AC885F17C450}"/>
                  </a:ext>
                </a:extLst>
              </p:cNvPr>
              <p:cNvSpPr/>
              <p:nvPr/>
            </p:nvSpPr>
            <p:spPr>
              <a:xfrm>
                <a:off x="9097298" y="927278"/>
                <a:ext cx="1244436" cy="1342185"/>
              </a:xfrm>
              <a:prstGeom prst="rect">
                <a:avLst/>
              </a:prstGeom>
              <a:solidFill>
                <a:srgbClr val="4F9091">
                  <a:alpha val="4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B431BE5-EFB9-19C2-3427-765732AABB74}"/>
                </a:ext>
              </a:extLst>
            </p:cNvPr>
            <p:cNvGrpSpPr/>
            <p:nvPr/>
          </p:nvGrpSpPr>
          <p:grpSpPr>
            <a:xfrm>
              <a:off x="10845287" y="1190807"/>
              <a:ext cx="943197" cy="981075"/>
              <a:chOff x="8100810" y="480253"/>
              <a:chExt cx="2963873" cy="308290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C4E4566-707A-A5F3-4344-B097BF9DC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27" t="4221" r="1846" b="4249"/>
              <a:stretch/>
            </p:blipFill>
            <p:spPr>
              <a:xfrm>
                <a:off x="8100810" y="480253"/>
                <a:ext cx="2963873" cy="3082901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EFF5323-102A-6690-4095-6B1D2636CA65}"/>
                  </a:ext>
                </a:extLst>
              </p:cNvPr>
              <p:cNvSpPr/>
              <p:nvPr/>
            </p:nvSpPr>
            <p:spPr>
              <a:xfrm>
                <a:off x="9097299" y="927279"/>
                <a:ext cx="1244436" cy="1342185"/>
              </a:xfrm>
              <a:prstGeom prst="rect">
                <a:avLst/>
              </a:prstGeom>
              <a:solidFill>
                <a:srgbClr val="4F9091">
                  <a:alpha val="4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EF4EE2A-4367-1EED-619F-5899FE93A762}"/>
                </a:ext>
              </a:extLst>
            </p:cNvPr>
            <p:cNvSpPr txBox="1"/>
            <p:nvPr/>
          </p:nvSpPr>
          <p:spPr>
            <a:xfrm>
              <a:off x="166074" y="830573"/>
              <a:ext cx="5884985" cy="307777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Scenario 01 </a:t>
              </a:r>
              <a:r>
                <a:rPr lang="en-US" sz="1400" dirty="0">
                  <a:latin typeface="Century Gothic" panose="020B0502020202020204" pitchFamily="34" charset="0"/>
                </a:rPr>
                <a:t>- Selecting a corridor which have top 50 Heritage sites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E02882-5FCA-A034-CE88-145CF1EA9BA2}"/>
                </a:ext>
              </a:extLst>
            </p:cNvPr>
            <p:cNvSpPr txBox="1"/>
            <p:nvPr/>
          </p:nvSpPr>
          <p:spPr>
            <a:xfrm>
              <a:off x="6218968" y="817872"/>
              <a:ext cx="5806958" cy="307777"/>
            </a:xfrm>
            <a:prstGeom prst="rect">
              <a:avLst/>
            </a:prstGeom>
            <a:solidFill>
              <a:srgbClr val="BFBFBF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Scenario 02 </a:t>
              </a:r>
              <a:r>
                <a:rPr lang="en-US" sz="1400" dirty="0">
                  <a:latin typeface="Century Gothic" panose="020B0502020202020204" pitchFamily="34" charset="0"/>
                </a:rPr>
                <a:t>- Selecting a corridor which have max. Heritage sites</a:t>
              </a:r>
            </a:p>
          </p:txBody>
        </p:sp>
        <p:sp>
          <p:nvSpPr>
            <p:cNvPr id="1064" name="TextBox 1063">
              <a:extLst>
                <a:ext uri="{FF2B5EF4-FFF2-40B4-BE49-F238E27FC236}">
                  <a16:creationId xmlns:a16="http://schemas.microsoft.com/office/drawing/2014/main" id="{73252F6C-5EE3-F62F-63A9-A35A71136614}"/>
                </a:ext>
              </a:extLst>
            </p:cNvPr>
            <p:cNvSpPr txBox="1"/>
            <p:nvPr/>
          </p:nvSpPr>
          <p:spPr>
            <a:xfrm>
              <a:off x="189607" y="4983788"/>
              <a:ext cx="1909647" cy="2462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Source:  </a:t>
              </a:r>
              <a:r>
                <a:rPr lang="it-IT" sz="1000" i="1" dirty="0">
                  <a:latin typeface="Century Gothic" panose="020B0502020202020204" pitchFamily="34" charset="0"/>
                </a:rPr>
                <a:t>Author Generated</a:t>
              </a:r>
              <a:endParaRPr lang="en-US" sz="1000" i="1" dirty="0">
                <a:latin typeface="Century Gothic" panose="020B0502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132973-3E22-C23E-E8AC-E85F1387591A}"/>
                </a:ext>
              </a:extLst>
            </p:cNvPr>
            <p:cNvSpPr txBox="1"/>
            <p:nvPr/>
          </p:nvSpPr>
          <p:spPr>
            <a:xfrm>
              <a:off x="6218968" y="5001640"/>
              <a:ext cx="1909647" cy="2462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Source:  </a:t>
              </a:r>
              <a:r>
                <a:rPr lang="it-IT" sz="1000" i="1" dirty="0">
                  <a:latin typeface="Century Gothic" panose="020B0502020202020204" pitchFamily="34" charset="0"/>
                </a:rPr>
                <a:t>Author Generated</a:t>
              </a:r>
              <a:endParaRPr lang="en-US" sz="1000" i="1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139528-BED1-D079-C37A-46F295C5D438}"/>
                </a:ext>
              </a:extLst>
            </p:cNvPr>
            <p:cNvCxnSpPr>
              <a:cxnSpLocks/>
            </p:cNvCxnSpPr>
            <p:nvPr/>
          </p:nvCxnSpPr>
          <p:spPr>
            <a:xfrm>
              <a:off x="6123100" y="850006"/>
              <a:ext cx="0" cy="439785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618F6D4-2E6E-475F-B184-6FC3EFAC06BB}"/>
                </a:ext>
              </a:extLst>
            </p:cNvPr>
            <p:cNvSpPr txBox="1"/>
            <p:nvPr/>
          </p:nvSpPr>
          <p:spPr>
            <a:xfrm>
              <a:off x="141054" y="5197731"/>
              <a:ext cx="61567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Parameters to be considered for Scenario development :</a:t>
              </a:r>
              <a:endParaRPr lang="en-US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A0DBD6E-7082-4F92-300A-230439276643}"/>
                </a:ext>
              </a:extLst>
            </p:cNvPr>
            <p:cNvSpPr/>
            <p:nvPr/>
          </p:nvSpPr>
          <p:spPr>
            <a:xfrm>
              <a:off x="154545" y="5507688"/>
              <a:ext cx="1532587" cy="368533"/>
            </a:xfrm>
            <a:prstGeom prst="rect">
              <a:avLst/>
            </a:prstGeom>
            <a:solidFill>
              <a:srgbClr val="87A8B7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Suitable ROW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DD7950-9E29-8014-F95D-FFB6C4D11AAC}"/>
                </a:ext>
              </a:extLst>
            </p:cNvPr>
            <p:cNvSpPr/>
            <p:nvPr/>
          </p:nvSpPr>
          <p:spPr>
            <a:xfrm>
              <a:off x="154545" y="5966551"/>
              <a:ext cx="1532587" cy="368533"/>
            </a:xfrm>
            <a:prstGeom prst="rect">
              <a:avLst/>
            </a:prstGeom>
            <a:solidFill>
              <a:srgbClr val="87A8B7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Land Use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1781C3E-134D-0F88-58D4-BEF4C384BFC6}"/>
                </a:ext>
              </a:extLst>
            </p:cNvPr>
            <p:cNvSpPr/>
            <p:nvPr/>
          </p:nvSpPr>
          <p:spPr>
            <a:xfrm>
              <a:off x="1778508" y="5507688"/>
              <a:ext cx="1585330" cy="368533"/>
            </a:xfrm>
            <a:prstGeom prst="rect">
              <a:avLst/>
            </a:prstGeom>
            <a:solidFill>
              <a:srgbClr val="87A8B7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% of ROW Use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A09DD13-4BFD-DCA3-A965-E45F2C66290B}"/>
                </a:ext>
              </a:extLst>
            </p:cNvPr>
            <p:cNvSpPr/>
            <p:nvPr/>
          </p:nvSpPr>
          <p:spPr>
            <a:xfrm>
              <a:off x="1778507" y="5966551"/>
              <a:ext cx="1585331" cy="368533"/>
            </a:xfrm>
            <a:prstGeom prst="rect">
              <a:avLst/>
            </a:prstGeom>
            <a:solidFill>
              <a:srgbClr val="87A8B7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Route Length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3FF7B6A-186E-6897-8BA8-BBAE8C1A6BB6}"/>
                </a:ext>
              </a:extLst>
            </p:cNvPr>
            <p:cNvSpPr/>
            <p:nvPr/>
          </p:nvSpPr>
          <p:spPr>
            <a:xfrm>
              <a:off x="3455214" y="5494809"/>
              <a:ext cx="3501829" cy="368533"/>
            </a:xfrm>
            <a:prstGeom prst="rect">
              <a:avLst/>
            </a:prstGeom>
            <a:solidFill>
              <a:srgbClr val="87A8B7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Heritage Site Coverage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BD773E1-BB87-0322-7A89-100080E3051E}"/>
                </a:ext>
              </a:extLst>
            </p:cNvPr>
            <p:cNvSpPr/>
            <p:nvPr/>
          </p:nvSpPr>
          <p:spPr>
            <a:xfrm>
              <a:off x="3455212" y="5953672"/>
              <a:ext cx="3501829" cy="368533"/>
            </a:xfrm>
            <a:prstGeom prst="rect">
              <a:avLst/>
            </a:prstGeom>
            <a:solidFill>
              <a:srgbClr val="87A8B7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Avoiding Flyover &amp; Major Junction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EEF2471-A79C-B928-5223-008B97BDC907}"/>
                </a:ext>
              </a:extLst>
            </p:cNvPr>
            <p:cNvSpPr/>
            <p:nvPr/>
          </p:nvSpPr>
          <p:spPr>
            <a:xfrm>
              <a:off x="7047197" y="5494809"/>
              <a:ext cx="2959688" cy="368533"/>
            </a:xfrm>
            <a:prstGeom prst="rect">
              <a:avLst/>
            </a:prstGeom>
            <a:solidFill>
              <a:srgbClr val="87A8B7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% of route along Metro Corridor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7864AC-EB71-C4FA-7846-EA300F9ADBFF}"/>
                </a:ext>
              </a:extLst>
            </p:cNvPr>
            <p:cNvSpPr/>
            <p:nvPr/>
          </p:nvSpPr>
          <p:spPr>
            <a:xfrm>
              <a:off x="7047197" y="5944247"/>
              <a:ext cx="2959688" cy="368533"/>
            </a:xfrm>
            <a:prstGeom prst="rect">
              <a:avLst/>
            </a:prstGeom>
            <a:solidFill>
              <a:srgbClr val="87A8B7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Existing &amp; New Tram Lines</a:t>
              </a:r>
            </a:p>
          </p:txBody>
        </p:sp>
        <p:sp>
          <p:nvSpPr>
            <p:cNvPr id="40" name="Right Brace 39">
              <a:extLst>
                <a:ext uri="{FF2B5EF4-FFF2-40B4-BE49-F238E27FC236}">
                  <a16:creationId xmlns:a16="http://schemas.microsoft.com/office/drawing/2014/main" id="{C51FA590-89D1-F9CF-DC4A-4866382DE6E7}"/>
                </a:ext>
              </a:extLst>
            </p:cNvPr>
            <p:cNvSpPr/>
            <p:nvPr/>
          </p:nvSpPr>
          <p:spPr>
            <a:xfrm>
              <a:off x="9955368" y="5456996"/>
              <a:ext cx="317144" cy="916726"/>
            </a:xfrm>
            <a:prstGeom prst="rightBrac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24C93BC-1324-C931-BE42-7207030C195E}"/>
                </a:ext>
              </a:extLst>
            </p:cNvPr>
            <p:cNvSpPr/>
            <p:nvPr/>
          </p:nvSpPr>
          <p:spPr>
            <a:xfrm>
              <a:off x="10285390" y="5478283"/>
              <a:ext cx="1748233" cy="830461"/>
            </a:xfrm>
            <a:prstGeom prst="rect">
              <a:avLst/>
            </a:prstGeom>
            <a:solidFill>
              <a:srgbClr val="0D4560"/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Selection of Best Corridor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2413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F8114-D4BE-F160-8460-5F7CB8633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24E19-1DCC-98AB-5B4E-A99DF9D46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1" t="2373" r="2481" b="52552"/>
          <a:stretch/>
        </p:blipFill>
        <p:spPr bwMode="auto">
          <a:xfrm>
            <a:off x="6239961" y="565502"/>
            <a:ext cx="5824064" cy="4034392"/>
          </a:xfrm>
          <a:prstGeom prst="rect">
            <a:avLst/>
          </a:prstGeom>
          <a:solidFill>
            <a:srgbClr val="4F909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3E2640-97D7-0AE9-C595-6E7FED447559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A714B8-CCBB-D446-4DB9-128E518EA158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9B5B63-666B-AB51-0E49-71AC45CEF223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6A6BA9-FE58-1BD1-B8EF-BABFA76FFD27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42280A-9D46-B053-96D4-D41B7A889FBF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0415F1-340E-CA97-9F3E-EAA07CA722E9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BF0E16-8F67-153E-3057-73FF773B7C5E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95D0588-C0ED-9661-0EE1-C872648BE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05FD44-1A64-D270-B4AD-EE74960B86BF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Proposals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5D15B-304F-5ED9-6765-58BDC4D4C49E}"/>
              </a:ext>
            </a:extLst>
          </p:cNvPr>
          <p:cNvSpPr txBox="1"/>
          <p:nvPr/>
        </p:nvSpPr>
        <p:spPr>
          <a:xfrm>
            <a:off x="33663" y="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16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B60C2F-F50A-885F-F524-BB882A7869A5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64CF23-C1D4-F4F3-796D-6A0555AF2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450988"/>
              </p:ext>
            </p:extLst>
          </p:nvPr>
        </p:nvGraphicFramePr>
        <p:xfrm>
          <a:off x="166075" y="565502"/>
          <a:ext cx="6035787" cy="4448291"/>
        </p:xfrm>
        <a:graphic>
          <a:graphicData uri="http://schemas.openxmlformats.org/drawingml/2006/table">
            <a:tbl>
              <a:tblPr/>
              <a:tblGrid>
                <a:gridCol w="355556">
                  <a:extLst>
                    <a:ext uri="{9D8B030D-6E8A-4147-A177-3AD203B41FA5}">
                      <a16:colId xmlns:a16="http://schemas.microsoft.com/office/drawing/2014/main" val="299481176"/>
                    </a:ext>
                  </a:extLst>
                </a:gridCol>
                <a:gridCol w="1474135">
                  <a:extLst>
                    <a:ext uri="{9D8B030D-6E8A-4147-A177-3AD203B41FA5}">
                      <a16:colId xmlns:a16="http://schemas.microsoft.com/office/drawing/2014/main" val="2131922753"/>
                    </a:ext>
                  </a:extLst>
                </a:gridCol>
                <a:gridCol w="907233">
                  <a:extLst>
                    <a:ext uri="{9D8B030D-6E8A-4147-A177-3AD203B41FA5}">
                      <a16:colId xmlns:a16="http://schemas.microsoft.com/office/drawing/2014/main" val="3644126318"/>
                    </a:ext>
                  </a:extLst>
                </a:gridCol>
                <a:gridCol w="536065">
                  <a:extLst>
                    <a:ext uri="{9D8B030D-6E8A-4147-A177-3AD203B41FA5}">
                      <a16:colId xmlns:a16="http://schemas.microsoft.com/office/drawing/2014/main" val="2306879753"/>
                    </a:ext>
                  </a:extLst>
                </a:gridCol>
                <a:gridCol w="536066">
                  <a:extLst>
                    <a:ext uri="{9D8B030D-6E8A-4147-A177-3AD203B41FA5}">
                      <a16:colId xmlns:a16="http://schemas.microsoft.com/office/drawing/2014/main" val="318102906"/>
                    </a:ext>
                  </a:extLst>
                </a:gridCol>
                <a:gridCol w="558078">
                  <a:extLst>
                    <a:ext uri="{9D8B030D-6E8A-4147-A177-3AD203B41FA5}">
                      <a16:colId xmlns:a16="http://schemas.microsoft.com/office/drawing/2014/main" val="506509203"/>
                    </a:ext>
                  </a:extLst>
                </a:gridCol>
                <a:gridCol w="557028">
                  <a:extLst>
                    <a:ext uri="{9D8B030D-6E8A-4147-A177-3AD203B41FA5}">
                      <a16:colId xmlns:a16="http://schemas.microsoft.com/office/drawing/2014/main" val="2858732793"/>
                    </a:ext>
                  </a:extLst>
                </a:gridCol>
                <a:gridCol w="518431">
                  <a:extLst>
                    <a:ext uri="{9D8B030D-6E8A-4147-A177-3AD203B41FA5}">
                      <a16:colId xmlns:a16="http://schemas.microsoft.com/office/drawing/2014/main" val="730788509"/>
                    </a:ext>
                  </a:extLst>
                </a:gridCol>
                <a:gridCol w="593195">
                  <a:extLst>
                    <a:ext uri="{9D8B030D-6E8A-4147-A177-3AD203B41FA5}">
                      <a16:colId xmlns:a16="http://schemas.microsoft.com/office/drawing/2014/main" val="1619987691"/>
                    </a:ext>
                  </a:extLst>
                </a:gridCol>
              </a:tblGrid>
              <a:tr h="183167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Comparison Table of Heritage Routes</a:t>
                      </a:r>
                    </a:p>
                  </a:txBody>
                  <a:tcPr marL="139874" marR="139874" marT="69937" marB="69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84527"/>
                  </a:ext>
                </a:extLst>
              </a:tr>
              <a:tr h="27385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 No</a:t>
                      </a:r>
                    </a:p>
                  </a:txBody>
                  <a:tcPr marL="139874" marR="139874" marT="69937" marB="69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Parameters</a:t>
                      </a:r>
                    </a:p>
                  </a:txBody>
                  <a:tcPr marL="139874" marR="139874" marT="69937" marB="699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Tram line in Both Direction (Scenario 01)</a:t>
                      </a:r>
                    </a:p>
                  </a:txBody>
                  <a:tcPr marL="139874" marR="139874" marT="69937" marB="699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Tram line One Direction Only (Scenario 2)</a:t>
                      </a:r>
                    </a:p>
                  </a:txBody>
                  <a:tcPr marL="139874" marR="139874" marT="69937" marB="699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4658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Option 01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Option 02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Option 03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Option 04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Option 05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Option 06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260663"/>
                  </a:ext>
                </a:extLst>
              </a:tr>
              <a:tr h="183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4489" marR="14489" marT="14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Suitable ROW (Range) (In Mts.)</a:t>
                      </a:r>
                    </a:p>
                  </a:txBody>
                  <a:tcPr marL="139874" marR="139874" marT="69937" marB="6993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(12-36)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(15-32)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(14-45)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(16-45)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(14-45)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(17-36)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229591"/>
                  </a:ext>
                </a:extLst>
              </a:tr>
              <a:tr h="183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4489" marR="14489" marT="14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% of ROW Use </a:t>
                      </a:r>
                    </a:p>
                  </a:txBody>
                  <a:tcPr marL="139874" marR="139874" marT="69937" marB="6993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(17-42)%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(14-33)%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(11-29)%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(4-12.5)%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(4-14)%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(6 -12)%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322389"/>
                  </a:ext>
                </a:extLst>
              </a:tr>
              <a:tr h="100266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39874" marR="139874" marT="69937" marB="69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Major Land Use Covered</a:t>
                      </a:r>
                    </a:p>
                  </a:txBody>
                  <a:tcPr marL="139874" marR="139874" marT="69937" marB="699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Residential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6331"/>
                  </a:ext>
                </a:extLst>
              </a:tr>
              <a:tr h="100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Commrercial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481733"/>
                  </a:ext>
                </a:extLst>
              </a:tr>
              <a:tr h="100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PSP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286117"/>
                  </a:ext>
                </a:extLst>
              </a:tr>
              <a:tr h="100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Industrial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535396"/>
                  </a:ext>
                </a:extLst>
              </a:tr>
              <a:tr h="100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Mixed Use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716925"/>
                  </a:ext>
                </a:extLst>
              </a:tr>
              <a:tr h="100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Recreational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66053"/>
                  </a:ext>
                </a:extLst>
              </a:tr>
              <a:tr h="100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City Forest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941104"/>
                  </a:ext>
                </a:extLst>
              </a:tr>
              <a:tr h="100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Military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296360"/>
                  </a:ext>
                </a:extLst>
              </a:tr>
              <a:tr h="183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4489" marR="14489" marT="14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Route Length (Km)</a:t>
                      </a:r>
                    </a:p>
                  </a:txBody>
                  <a:tcPr marL="139874" marR="139874" marT="69937" marB="69937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14.8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14.4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28.5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31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25.5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268130"/>
                  </a:ext>
                </a:extLst>
              </a:tr>
              <a:tr h="1831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4489" marR="14489" marT="14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% of route along Metro Corridor </a:t>
                      </a:r>
                    </a:p>
                  </a:txBody>
                  <a:tcPr marL="139874" marR="139874" marT="69937" marB="699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33%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32%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13%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6.60%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3.50%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22%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123346"/>
                  </a:ext>
                </a:extLst>
              </a:tr>
              <a:tr h="1909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39874" marR="139874" marT="69937" marB="69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Existing &amp; New Tram Lines</a:t>
                      </a:r>
                    </a:p>
                  </a:txBody>
                  <a:tcPr marL="139874" marR="139874" marT="69937" marB="699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Existing Tram Line (Km)</a:t>
                      </a:r>
                    </a:p>
                  </a:txBody>
                  <a:tcPr marL="14489" marR="14489" marT="1448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5.6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8.2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8.9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24.9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13.6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15.8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426515"/>
                  </a:ext>
                </a:extLst>
              </a:tr>
              <a:tr h="1909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New Tram Lines (Km)</a:t>
                      </a:r>
                    </a:p>
                  </a:txBody>
                  <a:tcPr marL="14489" marR="14489" marT="1448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4.4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6.6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5.5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17.4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9.7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552727"/>
                  </a:ext>
                </a:extLst>
              </a:tr>
              <a:tr h="273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4489" marR="14489" marT="1448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Heritage Site Coverage (Close Proximity)(500mts. Walking Distance) </a:t>
                      </a:r>
                    </a:p>
                  </a:txBody>
                  <a:tcPr marL="139874" marR="139874" marT="69937" marB="699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79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58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57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485342"/>
                  </a:ext>
                </a:extLst>
              </a:tr>
              <a:tr h="1002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39874" marR="139874" marT="69937" marB="6993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Avoiding Flyover &amp; Major Junction</a:t>
                      </a:r>
                    </a:p>
                  </a:txBody>
                  <a:tcPr marL="139874" marR="139874" marT="69937" marB="69937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Flyover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566007"/>
                  </a:ext>
                </a:extLst>
              </a:tr>
              <a:tr h="173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Major Junction</a:t>
                      </a:r>
                    </a:p>
                  </a:txBody>
                  <a:tcPr marL="14489" marR="14489" marT="1448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A7DC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</a:p>
                  </a:txBody>
                  <a:tcPr marL="14489" marR="14489" marT="14489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5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4489" marR="14489" marT="1448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826007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7FE7A36-52FB-634B-D8EA-29843155647E}"/>
              </a:ext>
            </a:extLst>
          </p:cNvPr>
          <p:cNvSpPr txBox="1"/>
          <p:nvPr/>
        </p:nvSpPr>
        <p:spPr>
          <a:xfrm>
            <a:off x="6276103" y="4334623"/>
            <a:ext cx="1909647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Century Gothic" panose="020B0502020202020204" pitchFamily="34" charset="0"/>
              </a:rPr>
              <a:t>Source:  </a:t>
            </a:r>
            <a:r>
              <a:rPr lang="it-IT" sz="1000" i="1" dirty="0">
                <a:latin typeface="Century Gothic" panose="020B0502020202020204" pitchFamily="34" charset="0"/>
              </a:rPr>
              <a:t>Author Generated</a:t>
            </a:r>
            <a:endParaRPr lang="en-US" sz="1000" i="1" dirty="0">
              <a:latin typeface="Century Gothic" panose="020B0502020202020204" pitchFamily="34" charset="0"/>
            </a:endParaRP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D5FAE77A-6154-C455-AC11-D573B2442AA7}"/>
              </a:ext>
            </a:extLst>
          </p:cNvPr>
          <p:cNvGrpSpPr/>
          <p:nvPr/>
        </p:nvGrpSpPr>
        <p:grpSpPr>
          <a:xfrm>
            <a:off x="6276474" y="4636589"/>
            <a:ext cx="5484106" cy="321706"/>
            <a:chOff x="6276474" y="4636589"/>
            <a:chExt cx="5484106" cy="32170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AA9717-825E-8955-DC2F-1D96AEB4F481}"/>
                </a:ext>
              </a:extLst>
            </p:cNvPr>
            <p:cNvSpPr/>
            <p:nvPr/>
          </p:nvSpPr>
          <p:spPr>
            <a:xfrm>
              <a:off x="6276474" y="4686355"/>
              <a:ext cx="625091" cy="271940"/>
            </a:xfrm>
            <a:prstGeom prst="rect">
              <a:avLst/>
            </a:prstGeom>
            <a:solidFill>
              <a:srgbClr val="A7DC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8F1DBB2-E41B-DCD5-BA50-903FA046BF78}"/>
                </a:ext>
              </a:extLst>
            </p:cNvPr>
            <p:cNvSpPr txBox="1"/>
            <p:nvPr/>
          </p:nvSpPr>
          <p:spPr>
            <a:xfrm>
              <a:off x="6843021" y="4661800"/>
              <a:ext cx="14890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N" sz="12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Most Preferable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A3EB1E3-5CFE-691E-37CE-8E78CCF073F9}"/>
                </a:ext>
              </a:extLst>
            </p:cNvPr>
            <p:cNvSpPr/>
            <p:nvPr/>
          </p:nvSpPr>
          <p:spPr>
            <a:xfrm>
              <a:off x="8233842" y="4661800"/>
              <a:ext cx="625091" cy="27194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446C77F-574F-F112-01CD-AB523217B01A}"/>
                </a:ext>
              </a:extLst>
            </p:cNvPr>
            <p:cNvSpPr txBox="1"/>
            <p:nvPr/>
          </p:nvSpPr>
          <p:spPr>
            <a:xfrm>
              <a:off x="8800389" y="4637245"/>
              <a:ext cx="14890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N" sz="12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Average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5E9781E-FB9B-F950-D5B1-AB1728156934}"/>
                </a:ext>
              </a:extLst>
            </p:cNvPr>
            <p:cNvSpPr/>
            <p:nvPr/>
          </p:nvSpPr>
          <p:spPr>
            <a:xfrm>
              <a:off x="9704996" y="4661144"/>
              <a:ext cx="625091" cy="271940"/>
            </a:xfrm>
            <a:prstGeom prst="rect">
              <a:avLst/>
            </a:prstGeom>
            <a:solidFill>
              <a:srgbClr val="7795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66D4272-16C2-1F4B-3832-CD06C164C6C0}"/>
                </a:ext>
              </a:extLst>
            </p:cNvPr>
            <p:cNvSpPr txBox="1"/>
            <p:nvPr/>
          </p:nvSpPr>
          <p:spPr>
            <a:xfrm>
              <a:off x="10271543" y="4636589"/>
              <a:ext cx="148903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N" sz="12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Least Preferable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552CB804-0465-5D3B-AE89-C2BAC8CD26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" t="67090" r="51167" b="18080"/>
          <a:stretch>
            <a:fillRect/>
          </a:stretch>
        </p:blipFill>
        <p:spPr bwMode="auto">
          <a:xfrm>
            <a:off x="254236" y="5056128"/>
            <a:ext cx="5181364" cy="1174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4B23D53-1956-5246-912F-8553E171B651}"/>
              </a:ext>
            </a:extLst>
          </p:cNvPr>
          <p:cNvSpPr txBox="1"/>
          <p:nvPr/>
        </p:nvSpPr>
        <p:spPr>
          <a:xfrm>
            <a:off x="118540" y="6124388"/>
            <a:ext cx="23816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Century Gothic" panose="020B0502020202020204" pitchFamily="34" charset="0"/>
              </a:rPr>
              <a:t>Source:  </a:t>
            </a:r>
            <a:r>
              <a:rPr lang="it-IT" sz="1000" i="1" dirty="0">
                <a:latin typeface="Century Gothic" panose="020B0502020202020204" pitchFamily="34" charset="0"/>
              </a:rPr>
              <a:t>Author Generated</a:t>
            </a:r>
            <a:endParaRPr lang="en-US" sz="1000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C45727EC-DE6D-F17E-F306-6F9E568FB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63271"/>
              </p:ext>
            </p:extLst>
          </p:nvPr>
        </p:nvGraphicFramePr>
        <p:xfrm>
          <a:off x="5592439" y="5094817"/>
          <a:ext cx="6424935" cy="1213304"/>
        </p:xfrm>
        <a:graphic>
          <a:graphicData uri="http://schemas.openxmlformats.org/drawingml/2006/table">
            <a:tbl>
              <a:tblPr/>
              <a:tblGrid>
                <a:gridCol w="743139">
                  <a:extLst>
                    <a:ext uri="{9D8B030D-6E8A-4147-A177-3AD203B41FA5}">
                      <a16:colId xmlns:a16="http://schemas.microsoft.com/office/drawing/2014/main" val="234393621"/>
                    </a:ext>
                  </a:extLst>
                </a:gridCol>
                <a:gridCol w="794468">
                  <a:extLst>
                    <a:ext uri="{9D8B030D-6E8A-4147-A177-3AD203B41FA5}">
                      <a16:colId xmlns:a16="http://schemas.microsoft.com/office/drawing/2014/main" val="225623407"/>
                    </a:ext>
                  </a:extLst>
                </a:gridCol>
                <a:gridCol w="743139">
                  <a:extLst>
                    <a:ext uri="{9D8B030D-6E8A-4147-A177-3AD203B41FA5}">
                      <a16:colId xmlns:a16="http://schemas.microsoft.com/office/drawing/2014/main" val="3314511130"/>
                    </a:ext>
                  </a:extLst>
                </a:gridCol>
                <a:gridCol w="758761">
                  <a:extLst>
                    <a:ext uri="{9D8B030D-6E8A-4147-A177-3AD203B41FA5}">
                      <a16:colId xmlns:a16="http://schemas.microsoft.com/office/drawing/2014/main" val="2857760797"/>
                    </a:ext>
                  </a:extLst>
                </a:gridCol>
                <a:gridCol w="687349">
                  <a:extLst>
                    <a:ext uri="{9D8B030D-6E8A-4147-A177-3AD203B41FA5}">
                      <a16:colId xmlns:a16="http://schemas.microsoft.com/office/drawing/2014/main" val="1925992458"/>
                    </a:ext>
                  </a:extLst>
                </a:gridCol>
                <a:gridCol w="687349">
                  <a:extLst>
                    <a:ext uri="{9D8B030D-6E8A-4147-A177-3AD203B41FA5}">
                      <a16:colId xmlns:a16="http://schemas.microsoft.com/office/drawing/2014/main" val="3128381079"/>
                    </a:ext>
                  </a:extLst>
                </a:gridCol>
                <a:gridCol w="946220">
                  <a:extLst>
                    <a:ext uri="{9D8B030D-6E8A-4147-A177-3AD203B41FA5}">
                      <a16:colId xmlns:a16="http://schemas.microsoft.com/office/drawing/2014/main" val="1436300502"/>
                    </a:ext>
                  </a:extLst>
                </a:gridCol>
                <a:gridCol w="1064510">
                  <a:extLst>
                    <a:ext uri="{9D8B030D-6E8A-4147-A177-3AD203B41FA5}">
                      <a16:colId xmlns:a16="http://schemas.microsoft.com/office/drawing/2014/main" val="3295430935"/>
                    </a:ext>
                  </a:extLst>
                </a:gridCol>
              </a:tblGrid>
              <a:tr h="250489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Proposed Tram Route</a:t>
                      </a:r>
                    </a:p>
                  </a:txBody>
                  <a:tcPr marL="77651" marR="77651" marT="38826" marB="3882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317102"/>
                  </a:ext>
                </a:extLst>
              </a:tr>
              <a:tr h="5474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Length (KM)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Tram Stops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Layover Time (Min.)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Total Halt Time (</a:t>
                      </a:r>
                      <a:r>
                        <a:rPr lang="en-US" sz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MIn.</a:t>
                      </a:r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Running Time (Min.)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Journey Time (Min.)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Min. Calculated Headway (Min.)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Proposed Headway (Min.)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053412"/>
                  </a:ext>
                </a:extLst>
              </a:tr>
              <a:tr h="2058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28.5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85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120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15400" marR="15400" marT="154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506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996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2D90E-081B-AF5E-A1BC-45F22FA18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CB830A4B-8543-BEF3-81B6-8935E6369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200" y="5364737"/>
            <a:ext cx="855917" cy="954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3E658D-6DC9-776F-230A-7FD9956E9EA5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57D333-9CE7-2458-882C-4118D0BCA847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F363D7-1B64-C71A-1EDA-EC40920DBB8A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84ACC6-FDD2-19CA-6CFB-D493E4FF8802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625D25-47DA-0907-CFDC-8C61FE9D9044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F3D2C6-D542-2A6C-D39C-69D18A5DF593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9FF1B89-D0C4-494B-2BDB-5F0D3B0F1E6A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1EB1193-168F-DC9C-6413-81B3C2F53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A69949-C11B-5974-9C04-60F727C55640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Conclusion &amp; Recommendations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AD993C-E2B8-0CE6-8C12-4E3222E377EE}"/>
              </a:ext>
            </a:extLst>
          </p:cNvPr>
          <p:cNvSpPr txBox="1"/>
          <p:nvPr/>
        </p:nvSpPr>
        <p:spPr>
          <a:xfrm>
            <a:off x="33663" y="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17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99A525-F709-0780-3B34-339502BF646A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C77E76-D665-D064-4FB5-74734F171383}"/>
              </a:ext>
            </a:extLst>
          </p:cNvPr>
          <p:cNvSpPr txBox="1"/>
          <p:nvPr/>
        </p:nvSpPr>
        <p:spPr>
          <a:xfrm>
            <a:off x="147342" y="562209"/>
            <a:ext cx="5948658" cy="307320"/>
          </a:xfrm>
          <a:prstGeom prst="rect">
            <a:avLst/>
          </a:prstGeom>
          <a:solidFill>
            <a:srgbClr val="BFBFBF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Financial Aspects</a:t>
            </a:r>
            <a:endParaRPr lang="en-IN" sz="1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E0AD1AE7-5C85-5806-E911-143FB5CAC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3" b="22186"/>
          <a:stretch>
            <a:fillRect/>
          </a:stretch>
        </p:blipFill>
        <p:spPr bwMode="auto">
          <a:xfrm>
            <a:off x="83842" y="1249243"/>
            <a:ext cx="2216321" cy="9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B91027-8526-7DDB-9075-9ADF56A05275}"/>
              </a:ext>
            </a:extLst>
          </p:cNvPr>
          <p:cNvSpPr txBox="1"/>
          <p:nvPr/>
        </p:nvSpPr>
        <p:spPr>
          <a:xfrm>
            <a:off x="147342" y="892619"/>
            <a:ext cx="5181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D4560"/>
                </a:solidFill>
                <a:latin typeface="Century Gothic" panose="020B0502020202020204" pitchFamily="34" charset="0"/>
              </a:rPr>
              <a:t>Govt Funds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89BC9A-A55E-53C1-FD68-62146E440F96}"/>
              </a:ext>
            </a:extLst>
          </p:cNvPr>
          <p:cNvSpPr/>
          <p:nvPr/>
        </p:nvSpPr>
        <p:spPr>
          <a:xfrm>
            <a:off x="2384007" y="1200396"/>
            <a:ext cx="3711994" cy="10018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8AAF44-2E43-3A18-149A-F29D782D7832}"/>
              </a:ext>
            </a:extLst>
          </p:cNvPr>
          <p:cNvSpPr txBox="1"/>
          <p:nvPr/>
        </p:nvSpPr>
        <p:spPr>
          <a:xfrm>
            <a:off x="2339083" y="1223485"/>
            <a:ext cx="37420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AMRUT 2.0 </a:t>
            </a:r>
            <a:r>
              <a:rPr lang="en-US" sz="1400" dirty="0">
                <a:latin typeface="Century Gothic" panose="020B0502020202020204" pitchFamily="34" charset="0"/>
              </a:rPr>
              <a:t>are designed to provide critical grants for infrastructure projects that improve </a:t>
            </a:r>
            <a:r>
              <a:rPr lang="en-US" sz="1400" b="1" dirty="0">
                <a:latin typeface="Century Gothic" panose="020B0502020202020204" pitchFamily="34" charset="0"/>
              </a:rPr>
              <a:t>urban mobility and sustainability</a:t>
            </a:r>
            <a:endParaRPr lang="en-US" sz="1200" b="1" dirty="0">
              <a:latin typeface="Century Gothic" panose="020B0502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6D946B-E27B-100A-DE7D-F70052E8CE49}"/>
              </a:ext>
            </a:extLst>
          </p:cNvPr>
          <p:cNvSpPr/>
          <p:nvPr/>
        </p:nvSpPr>
        <p:spPr>
          <a:xfrm>
            <a:off x="2384007" y="2436804"/>
            <a:ext cx="3711994" cy="10018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Ministry of Housing and Urban Affairs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operates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Urban Transport Development Fund (UTDF),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which provides financial assistance for urban transport projects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D65523-12F1-F387-5812-7296A43CD836}"/>
              </a:ext>
            </a:extLst>
          </p:cNvPr>
          <p:cNvSpPr txBox="1"/>
          <p:nvPr/>
        </p:nvSpPr>
        <p:spPr>
          <a:xfrm>
            <a:off x="6179845" y="892619"/>
            <a:ext cx="5181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D4560"/>
                </a:solidFill>
                <a:latin typeface="Century Gothic" panose="020B0502020202020204" pitchFamily="34" charset="0"/>
              </a:rPr>
              <a:t>Global Funds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793A80-9F18-0AE3-6D34-C0B117832551}"/>
              </a:ext>
            </a:extLst>
          </p:cNvPr>
          <p:cNvSpPr/>
          <p:nvPr/>
        </p:nvSpPr>
        <p:spPr>
          <a:xfrm>
            <a:off x="8308848" y="1200396"/>
            <a:ext cx="3711994" cy="10018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ADB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offer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financial assistance, technical expertise, and guidance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on implementing PPP models for tram and LRT systems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5F2AF1-09D1-E723-9ECC-C6198D3A4730}"/>
              </a:ext>
            </a:extLst>
          </p:cNvPr>
          <p:cNvSpPr/>
          <p:nvPr/>
        </p:nvSpPr>
        <p:spPr>
          <a:xfrm>
            <a:off x="8308848" y="2421464"/>
            <a:ext cx="3711994" cy="10018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IFC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provide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advisory services, financing, and expertise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in structuring and implementing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PPPs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for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tram and LRT projects</a:t>
            </a: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BF741493-BFF0-7D8F-CABA-7D5FF4400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r="9341" b="13704"/>
          <a:stretch/>
        </p:blipFill>
        <p:spPr bwMode="auto">
          <a:xfrm>
            <a:off x="6306379" y="1202141"/>
            <a:ext cx="1508198" cy="10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5E14A17D-11D4-BE85-A5EC-703B2E573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923" y="2746471"/>
            <a:ext cx="2129003" cy="38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3D9E2E02-2FB1-BCA9-CED4-BD6B4CFFF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5" y="2339547"/>
            <a:ext cx="1883657" cy="107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9F85D3-EB27-879A-CFEA-CEF0EF8BB13A}"/>
              </a:ext>
            </a:extLst>
          </p:cNvPr>
          <p:cNvSpPr txBox="1"/>
          <p:nvPr/>
        </p:nvSpPr>
        <p:spPr>
          <a:xfrm>
            <a:off x="147342" y="3560168"/>
            <a:ext cx="5948658" cy="307320"/>
          </a:xfrm>
          <a:prstGeom prst="rect">
            <a:avLst/>
          </a:prstGeom>
          <a:solidFill>
            <a:srgbClr val="BFBFBF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Planning Aspects</a:t>
            </a:r>
            <a:endParaRPr lang="en-IN" sz="1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2438D50-F957-E9FB-0A82-EE358ABCF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3120" y="3911934"/>
            <a:ext cx="3355710" cy="130055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7D778BB-EEB7-09EC-47CE-B44EA1E9C811}"/>
              </a:ext>
            </a:extLst>
          </p:cNvPr>
          <p:cNvSpPr/>
          <p:nvPr/>
        </p:nvSpPr>
        <p:spPr>
          <a:xfrm>
            <a:off x="147342" y="5269815"/>
            <a:ext cx="5948658" cy="10259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In Kolkata’s context,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CAF Urbos models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and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Citadis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X02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(Second Generation) models can be used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The base price for a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single </a:t>
            </a:r>
            <a:r>
              <a:rPr lang="en-US" sz="14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Citadis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tram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unit ranged from approximately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€2 million to €4 million (17 – 33 crore Indian rupees),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depending on the specific configuration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D16134A-709F-C490-6BC0-DA7D4DABE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8"/>
          <a:stretch>
            <a:fillRect/>
          </a:stretch>
        </p:blipFill>
        <p:spPr bwMode="auto">
          <a:xfrm>
            <a:off x="160832" y="3911935"/>
            <a:ext cx="2494549" cy="13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F8C401D-8FDF-83C6-D7D5-D58729E27803}"/>
              </a:ext>
            </a:extLst>
          </p:cNvPr>
          <p:cNvSpPr txBox="1"/>
          <p:nvPr/>
        </p:nvSpPr>
        <p:spPr>
          <a:xfrm>
            <a:off x="6173198" y="3571632"/>
            <a:ext cx="5847644" cy="307777"/>
          </a:xfrm>
          <a:prstGeom prst="rect">
            <a:avLst/>
          </a:prstGeom>
          <a:solidFill>
            <a:srgbClr val="BFBFBF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Technical Aspects</a:t>
            </a:r>
            <a:endParaRPr lang="en-IN" sz="1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8162EE8-D57A-7998-EE3E-B2F1990433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0859" y="4098548"/>
            <a:ext cx="948431" cy="98818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8E290F7-C741-E8D4-8C31-D10DD186DBDF}"/>
              </a:ext>
            </a:extLst>
          </p:cNvPr>
          <p:cNvSpPr txBox="1"/>
          <p:nvPr/>
        </p:nvSpPr>
        <p:spPr>
          <a:xfrm>
            <a:off x="6162674" y="3878296"/>
            <a:ext cx="5181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D4560"/>
                </a:solidFill>
                <a:latin typeface="Century Gothic" panose="020B0502020202020204" pitchFamily="34" charset="0"/>
              </a:rPr>
              <a:t>Route Termination &amp; Remapping of Bus Routes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C962F4-A971-17B3-8BE4-088208605451}"/>
              </a:ext>
            </a:extLst>
          </p:cNvPr>
          <p:cNvSpPr/>
          <p:nvPr/>
        </p:nvSpPr>
        <p:spPr>
          <a:xfrm>
            <a:off x="7283134" y="4265449"/>
            <a:ext cx="4737707" cy="7039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This strategic process involves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reorganizing existing bus lines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to complement and optimize the </a:t>
            </a:r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new tram network</a:t>
            </a:r>
            <a:endParaRPr lang="en-U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651BCC-0B1A-FA77-64CE-063B64BD7B82}"/>
              </a:ext>
            </a:extLst>
          </p:cNvPr>
          <p:cNvSpPr txBox="1"/>
          <p:nvPr/>
        </p:nvSpPr>
        <p:spPr>
          <a:xfrm>
            <a:off x="6162674" y="5089133"/>
            <a:ext cx="5181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D4560"/>
                </a:solidFill>
                <a:latin typeface="Century Gothic" panose="020B0502020202020204" pitchFamily="34" charset="0"/>
              </a:rPr>
              <a:t>Increase Parking Charges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789F712-90B8-57A7-8323-36B8548BBD9B}"/>
              </a:ext>
            </a:extLst>
          </p:cNvPr>
          <p:cNvSpPr/>
          <p:nvPr/>
        </p:nvSpPr>
        <p:spPr>
          <a:xfrm>
            <a:off x="7283134" y="5423464"/>
            <a:ext cx="4737707" cy="8735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In different phases of the routes, cars are parked on street,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blocking existing Tram lines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High parking charge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can be a proper solution to tackle this issue</a:t>
            </a:r>
            <a:endParaRPr lang="en-US" sz="11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701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F4E53-370E-6558-1697-C45E8AECC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3D7689E-5BCF-2DA7-2C5B-4D8320957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1"/>
          <a:stretch>
            <a:fillRect/>
          </a:stretch>
        </p:blipFill>
        <p:spPr bwMode="auto">
          <a:xfrm>
            <a:off x="79749" y="500778"/>
            <a:ext cx="6712310" cy="5874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FA7B30-9559-1389-6A1A-8848EACE68A5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88EC0-B13C-2D83-32C4-E18D60028FF7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2B1E54-55B3-454E-F0AB-1AEE2E383379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8054A0-A376-12F2-6004-0B01CD47E70A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47913C-AFC7-DCF5-935D-00DB670B1359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9FB6BA-7ACF-DC7F-BF40-A73F949BD233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72457C-075D-D625-7AF6-4862824641FD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EBB85A4-D9A0-0278-DE02-284CD697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568317-1225-A6AF-2D8A-391FC20B2CAD}"/>
              </a:ext>
            </a:extLst>
          </p:cNvPr>
          <p:cNvSpPr/>
          <p:nvPr/>
        </p:nvSpPr>
        <p:spPr>
          <a:xfrm rot="10800000">
            <a:off x="3437348" y="513220"/>
            <a:ext cx="8565762" cy="5838911"/>
          </a:xfrm>
          <a:prstGeom prst="rect">
            <a:avLst/>
          </a:prstGeom>
          <a:gradFill>
            <a:gsLst>
              <a:gs pos="0">
                <a:schemeClr val="bg1"/>
              </a:gs>
              <a:gs pos="8000">
                <a:schemeClr val="bg1">
                  <a:lumMod val="95000"/>
                  <a:alpha val="91000"/>
                </a:schemeClr>
              </a:gs>
              <a:gs pos="79000">
                <a:schemeClr val="bg1">
                  <a:lumMod val="95000"/>
                </a:schemeClr>
              </a:gs>
              <a:gs pos="100000">
                <a:schemeClr val="tx1">
                  <a:lumMod val="20000"/>
                  <a:lumOff val="80000"/>
                  <a:alpha val="6000"/>
                </a:schemeClr>
              </a:gs>
            </a:gsLst>
            <a:lin ang="0" scaled="1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3D7C3D-87B5-F402-FC2C-805D9CDD1C24}"/>
              </a:ext>
            </a:extLst>
          </p:cNvPr>
          <p:cNvSpPr txBox="1"/>
          <p:nvPr/>
        </p:nvSpPr>
        <p:spPr>
          <a:xfrm>
            <a:off x="6117199" y="749321"/>
            <a:ext cx="43066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n-US" b="1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02124"/>
                </a:solidFill>
                <a:latin typeface="Century Gothic" panose="020B0502020202020204" pitchFamily="34" charset="0"/>
              </a:rPr>
              <a:t>Background &amp; Need of the Topic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i="0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Research </a:t>
            </a:r>
            <a:r>
              <a:rPr lang="en-US" b="1" dirty="0">
                <a:solidFill>
                  <a:srgbClr val="202124"/>
                </a:solidFill>
                <a:latin typeface="Century Gothic" panose="020B0502020202020204" pitchFamily="34" charset="0"/>
              </a:rPr>
              <a:t>Design</a:t>
            </a:r>
            <a:endParaRPr lang="en-US" b="1" i="0" dirty="0">
              <a:solidFill>
                <a:srgbClr val="202124"/>
              </a:solidFill>
              <a:effectLst/>
              <a:latin typeface="Century Gothic" panose="020B0502020202020204" pitchFamily="34" charset="0"/>
            </a:endParaRPr>
          </a:p>
          <a:p>
            <a:endParaRPr lang="en-US" b="1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02124"/>
                </a:solidFill>
                <a:latin typeface="Century Gothic" panose="020B0502020202020204" pitchFamily="34" charset="0"/>
              </a:rPr>
              <a:t>Methodology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02124"/>
                </a:solidFill>
                <a:latin typeface="Century Gothic" panose="020B0502020202020204" pitchFamily="34" charset="0"/>
              </a:rPr>
              <a:t>Literature Study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02124"/>
                </a:solidFill>
                <a:latin typeface="Century Gothic" panose="020B0502020202020204" pitchFamily="34" charset="0"/>
              </a:rPr>
              <a:t>Case Study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02124"/>
                </a:solidFill>
                <a:latin typeface="Century Gothic" panose="020B0502020202020204" pitchFamily="34" charset="0"/>
              </a:rPr>
              <a:t>Study Area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02124"/>
                </a:solidFill>
                <a:latin typeface="Century Gothic" panose="020B0502020202020204" pitchFamily="34" charset="0"/>
              </a:rPr>
              <a:t>Site Visit &amp; Data Collection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02124"/>
                </a:solidFill>
                <a:latin typeface="Century Gothic" panose="020B0502020202020204" pitchFamily="34" charset="0"/>
              </a:rPr>
              <a:t>Data Analysis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02124"/>
                </a:solidFill>
                <a:latin typeface="Century Gothic" panose="020B0502020202020204" pitchFamily="34" charset="0"/>
              </a:rPr>
              <a:t>Proposals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202124"/>
                </a:solidFill>
                <a:latin typeface="Century Gothic" panose="020B0502020202020204" pitchFamily="34" charset="0"/>
              </a:rPr>
              <a:t>Conclusion &amp; Recommendations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0F602D-C647-2084-C11E-2FF6726849B8}"/>
              </a:ext>
            </a:extLst>
          </p:cNvPr>
          <p:cNvCxnSpPr>
            <a:cxnSpLocks/>
          </p:cNvCxnSpPr>
          <p:nvPr/>
        </p:nvCxnSpPr>
        <p:spPr>
          <a:xfrm>
            <a:off x="6097346" y="564242"/>
            <a:ext cx="0" cy="570460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0D3D6B2-2697-45E7-01EF-A0131472D9A8}"/>
              </a:ext>
            </a:extLst>
          </p:cNvPr>
          <p:cNvSpPr txBox="1"/>
          <p:nvPr/>
        </p:nvSpPr>
        <p:spPr>
          <a:xfrm>
            <a:off x="4031720" y="495159"/>
            <a:ext cx="2028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CONTENT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80D5E52-21AC-5C37-3C6C-440DBBB5EB9B}"/>
              </a:ext>
            </a:extLst>
          </p:cNvPr>
          <p:cNvCxnSpPr>
            <a:cxnSpLocks/>
          </p:cNvCxnSpPr>
          <p:nvPr/>
        </p:nvCxnSpPr>
        <p:spPr>
          <a:xfrm flipH="1">
            <a:off x="3747752" y="1028418"/>
            <a:ext cx="793577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C35F47C-966D-32CF-3B8F-FD29E7927124}"/>
              </a:ext>
            </a:extLst>
          </p:cNvPr>
          <p:cNvSpPr txBox="1"/>
          <p:nvPr/>
        </p:nvSpPr>
        <p:spPr>
          <a:xfrm>
            <a:off x="10177244" y="1060719"/>
            <a:ext cx="14596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02124"/>
                </a:solidFill>
                <a:latin typeface="Century Gothic" panose="020B0502020202020204" pitchFamily="34" charset="0"/>
              </a:rPr>
              <a:t>1</a:t>
            </a:r>
          </a:p>
          <a:p>
            <a:pPr algn="r"/>
            <a:endParaRPr lang="en-US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i="0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2</a:t>
            </a:r>
            <a:endParaRPr lang="en-US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algn="r"/>
            <a:endParaRPr lang="en-US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dirty="0">
                <a:solidFill>
                  <a:srgbClr val="202124"/>
                </a:solidFill>
                <a:latin typeface="Century Gothic" panose="020B0502020202020204" pitchFamily="34" charset="0"/>
              </a:rPr>
              <a:t>3</a:t>
            </a:r>
          </a:p>
          <a:p>
            <a:pPr algn="r"/>
            <a:endParaRPr lang="en-US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dirty="0">
                <a:solidFill>
                  <a:srgbClr val="202124"/>
                </a:solidFill>
                <a:latin typeface="Century Gothic" panose="020B0502020202020204" pitchFamily="34" charset="0"/>
              </a:rPr>
              <a:t>4-6</a:t>
            </a:r>
          </a:p>
          <a:p>
            <a:pPr algn="r"/>
            <a:endParaRPr lang="en-US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dirty="0">
                <a:solidFill>
                  <a:srgbClr val="202124"/>
                </a:solidFill>
                <a:latin typeface="Century Gothic" panose="020B0502020202020204" pitchFamily="34" charset="0"/>
              </a:rPr>
              <a:t>7</a:t>
            </a:r>
          </a:p>
          <a:p>
            <a:pPr algn="r"/>
            <a:endParaRPr lang="en-US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dirty="0">
                <a:solidFill>
                  <a:srgbClr val="202124"/>
                </a:solidFill>
                <a:latin typeface="Century Gothic" panose="020B0502020202020204" pitchFamily="34" charset="0"/>
              </a:rPr>
              <a:t>8</a:t>
            </a:r>
          </a:p>
          <a:p>
            <a:pPr algn="r"/>
            <a:endParaRPr lang="en-US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dirty="0">
                <a:solidFill>
                  <a:srgbClr val="202124"/>
                </a:solidFill>
                <a:latin typeface="Century Gothic" panose="020B0502020202020204" pitchFamily="34" charset="0"/>
              </a:rPr>
              <a:t>9</a:t>
            </a:r>
          </a:p>
          <a:p>
            <a:pPr algn="r"/>
            <a:endParaRPr lang="en-US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dirty="0">
                <a:solidFill>
                  <a:srgbClr val="202124"/>
                </a:solidFill>
                <a:latin typeface="Century Gothic" panose="020B0502020202020204" pitchFamily="34" charset="0"/>
              </a:rPr>
              <a:t>10-15</a:t>
            </a:r>
          </a:p>
          <a:p>
            <a:pPr algn="r"/>
            <a:endParaRPr lang="en-US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dirty="0">
                <a:solidFill>
                  <a:srgbClr val="202124"/>
                </a:solidFill>
                <a:latin typeface="Century Gothic" panose="020B0502020202020204" pitchFamily="34" charset="0"/>
              </a:rPr>
              <a:t>16</a:t>
            </a:r>
          </a:p>
          <a:p>
            <a:pPr algn="r"/>
            <a:endParaRPr lang="en-US" dirty="0">
              <a:solidFill>
                <a:srgbClr val="202124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dirty="0">
                <a:solidFill>
                  <a:srgbClr val="202124"/>
                </a:solidFill>
                <a:latin typeface="Century Gothic" panose="020B050202020202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924428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B5DD9-EFC6-B7B2-2BB9-AAC5627F4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428690-6643-A8D1-9742-2AAA8160451E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EF5202-57A0-E7B2-3791-F2D03A05C2B1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310113-4EE7-FBBF-DB3D-E3F4C1E267A1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95C160-D3AA-3365-CD53-04E850486BAF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33C3A2-924F-BDD3-04BB-16ADCCCB884D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47658B-8B2F-705C-3FAD-9EE301FD344A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0F32939-45AB-5223-A98A-F9CF0AD40717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D618DD5-9190-1A58-8B13-ADBAC64B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5476C1-D4F1-020B-C0FA-5790117BA730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7F4F21-EE88-BD08-C471-BEBBCBBA1C4E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1006D-7F92-5920-E8A8-696CAEE30506}"/>
              </a:ext>
            </a:extLst>
          </p:cNvPr>
          <p:cNvSpPr txBox="1"/>
          <p:nvPr/>
        </p:nvSpPr>
        <p:spPr>
          <a:xfrm>
            <a:off x="83842" y="563062"/>
            <a:ext cx="1202084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ctr">
              <a:buFont typeface="+mj-lt"/>
              <a:buAutoNum type="arabicPeriod"/>
            </a:pPr>
            <a:r>
              <a:rPr lang="en-US" sz="1400" b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Ansar </a:t>
            </a:r>
            <a:r>
              <a:rPr lang="en-US" sz="1400" b="0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Tausif</a:t>
            </a:r>
            <a:r>
              <a:rPr lang="en-US" sz="1400" b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Ahmed, </a:t>
            </a:r>
            <a:r>
              <a:rPr lang="en-US" sz="1400" b="0" u="none" strike="noStrike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Ajmira</a:t>
            </a:r>
            <a:r>
              <a:rPr lang="en-US" sz="1400" b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Khatun . (May 2016). Tramways System - A Case Study of Kolkata. 8134-8138. </a:t>
            </a:r>
            <a:r>
              <a:rPr lang="en-US" sz="1400" dirty="0">
                <a:latin typeface="Century Gothic" panose="020B0502020202020204" pitchFamily="34" charset="0"/>
              </a:rPr>
              <a:t>https:// DOI:10.15680/IJIRSET.2016.0505120</a:t>
            </a:r>
          </a:p>
          <a:p>
            <a:pPr marL="342900" indent="-342900" algn="just" fontAlgn="ctr">
              <a:buFont typeface="+mj-lt"/>
              <a:buAutoNum type="arabicPeriod"/>
            </a:pPr>
            <a:r>
              <a:rPr lang="en-US" sz="1400" dirty="0">
                <a:latin typeface="Century Gothic" panose="020B0502020202020204" pitchFamily="34" charset="0"/>
              </a:rPr>
              <a:t>Lorenzo </a:t>
            </a:r>
            <a:r>
              <a:rPr lang="en-US" sz="1400" dirty="0" err="1">
                <a:latin typeface="Century Gothic" panose="020B0502020202020204" pitchFamily="34" charset="0"/>
              </a:rPr>
              <a:t>Naegeli</a:t>
            </a:r>
            <a:r>
              <a:rPr lang="en-US" sz="1400" dirty="0">
                <a:latin typeface="Century Gothic" panose="020B0502020202020204" pitchFamily="34" charset="0"/>
              </a:rPr>
              <a:t>, Ulrich </a:t>
            </a:r>
            <a:r>
              <a:rPr lang="en-US" sz="1400" dirty="0" err="1">
                <a:latin typeface="Century Gothic" panose="020B0502020202020204" pitchFamily="34" charset="0"/>
              </a:rPr>
              <a:t>Weidmann</a:t>
            </a:r>
            <a:r>
              <a:rPr lang="en-US" sz="1400" dirty="0">
                <a:latin typeface="Century Gothic" panose="020B0502020202020204" pitchFamily="34" charset="0"/>
              </a:rPr>
              <a:t>, and Andrew Nash . (2021). Checklist for Successful Application of Tram–Train Systems in Europe. Transportation Research Record: Journal of the Transportation Research Board, No. 2275, Transportation Research Board of the National Academies, Washington, D.C., 2012, pp. 39–48. https:// DOI: 10.3141/2275-05</a:t>
            </a:r>
          </a:p>
          <a:p>
            <a:pPr marL="342900" indent="-342900" algn="just" fontAlgn="ctr">
              <a:buFont typeface="+mj-lt"/>
              <a:buAutoNum type="arabicPeriod"/>
            </a:pPr>
            <a:r>
              <a:rPr lang="en-US" sz="1400" dirty="0">
                <a:latin typeface="Century Gothic" panose="020B0502020202020204" pitchFamily="34" charset="0"/>
              </a:rPr>
              <a:t>Graham Currie and Amer </a:t>
            </a:r>
            <a:r>
              <a:rPr lang="en-US" sz="1400" dirty="0" err="1">
                <a:latin typeface="Century Gothic" panose="020B0502020202020204" pitchFamily="34" charset="0"/>
              </a:rPr>
              <a:t>Shalaby</a:t>
            </a:r>
            <a:r>
              <a:rPr lang="en-US" sz="1400" dirty="0">
                <a:latin typeface="Century Gothic" panose="020B0502020202020204" pitchFamily="34" charset="0"/>
              </a:rPr>
              <a:t> . (2007). Success and Challenges in Modernizing Streetcar Systems Experiences in Melbourne, Australia, and Toronto, Canada. Transportation Research Record: Journal of the Transportation Research Board, No. 2006, Transportation Research Board of the National Academies, Washington, D.C., 2007, pp. 31–39. https:// DOI: 10.3141/2006-04 </a:t>
            </a:r>
          </a:p>
          <a:p>
            <a:pPr marL="342900" indent="-342900" algn="just" fontAlgn="ctr">
              <a:buFont typeface="+mj-lt"/>
              <a:buAutoNum type="arabicPeriod"/>
            </a:pPr>
            <a:r>
              <a:rPr lang="pl-PL" sz="1400" dirty="0">
                <a:latin typeface="Century Gothic" panose="020B0502020202020204" pitchFamily="34" charset="0"/>
              </a:rPr>
              <a:t>Krystian Pietrzak and Oliwia Pietrzak</a:t>
            </a:r>
            <a:r>
              <a:rPr lang="en-US" sz="1400" dirty="0">
                <a:latin typeface="Century Gothic" panose="020B0502020202020204" pitchFamily="34" charset="0"/>
              </a:rPr>
              <a:t> . (August 2022). Tram System as a Challenge for Smart and Sustainable Urban Public Transport: Effects of Applying Bi-Directional Trams. Energies 2022, 15, 5685. https://doi.org/10.3390/ en15155685</a:t>
            </a:r>
          </a:p>
          <a:p>
            <a:pPr marL="342900" indent="-342900" algn="just" fontAlgn="ctr">
              <a:buFont typeface="+mj-lt"/>
              <a:buAutoNum type="arabicPeriod"/>
            </a:pPr>
            <a:r>
              <a:rPr lang="en-US" sz="1400" dirty="0">
                <a:latin typeface="Century Gothic" panose="020B0502020202020204" pitchFamily="34" charset="0"/>
              </a:rPr>
              <a:t>Niklas Arvidsson1 , Michael Browne. (2013). A review of the success and failure of tram systems to carry urban freight: the implications for a low emission intermodal solution using electric vehicles on trams. </a:t>
            </a:r>
            <a:r>
              <a:rPr lang="it-IT" sz="1400" dirty="0">
                <a:latin typeface="Century Gothic" panose="020B0502020202020204" pitchFamily="34" charset="0"/>
              </a:rPr>
              <a:t>European Transport \ Trasporti Europei (2013) Issue 54, Paper n° 5, ISSN 1825-3997</a:t>
            </a:r>
            <a:endParaRPr lang="en-US" sz="1400" b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342900" indent="-342900" algn="just" fontAlgn="ctr">
              <a:buFont typeface="+mj-lt"/>
              <a:buAutoNum type="arabicPeriod"/>
            </a:pP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Yves </a:t>
            </a:r>
            <a:r>
              <a:rPr lang="en-US" sz="1400" b="0" u="none" strike="noStrike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Boquet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.</a:t>
            </a:r>
            <a:r>
              <a:rPr lang="en-US" sz="1400" dirty="0">
                <a:latin typeface="Century Gothic" panose="020B0502020202020204" pitchFamily="34" charset="0"/>
              </a:rPr>
              <a:t> (2020). 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The renaissance of tramways and urban redevelopment in France. </a:t>
            </a:r>
            <a:r>
              <a:rPr lang="en-US" sz="1400" dirty="0">
                <a:latin typeface="Century Gothic" panose="020B0502020202020204" pitchFamily="34" charset="0"/>
              </a:rPr>
              <a:t>21 (1), pp.5-18. ff10.1515/mgrsd-2017-0005ff. ffhal-01957503f</a:t>
            </a:r>
            <a:endParaRPr lang="en-US" sz="1400" b="0" u="none" strike="noStrike" kern="120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342900" indent="-342900" algn="just" fontAlgn="b">
              <a:buFont typeface="+mj-lt"/>
              <a:buAutoNum type="arabicPeriod"/>
            </a:pPr>
            <a:r>
              <a:rPr lang="en-US" sz="1400" b="0" u="none" strike="noStrike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Vukan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R. </a:t>
            </a:r>
            <a:r>
              <a:rPr lang="en-US" sz="1400" b="0" u="none" strike="noStrike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Vuchic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.</a:t>
            </a:r>
            <a:r>
              <a:rPr lang="en-US" sz="1400" dirty="0">
                <a:latin typeface="Century Gothic" panose="020B0502020202020204" pitchFamily="34" charset="0"/>
              </a:rPr>
              <a:t> (2018). 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Urban Public Transportation System. 1-20. https://www.eolss.net/sample-chapters/C05/E6-40-02-02.pdf</a:t>
            </a:r>
          </a:p>
          <a:p>
            <a:pPr marL="342900" indent="-342900" algn="just" fontAlgn="ctr">
              <a:buFont typeface="+mj-lt"/>
              <a:buAutoNum type="arabicPeriod"/>
            </a:pP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Subham </a:t>
            </a:r>
            <a:r>
              <a:rPr lang="en-US" sz="1400" b="0" u="none" strike="noStrike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Pramanick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Dr. A K M </a:t>
            </a:r>
            <a:r>
              <a:rPr lang="en-US" sz="1400" b="0" u="none" strike="noStrike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Anwaruzzaman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Dr. Utpal Roy. (2019).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 Profile of Tramways in Kolkata - A Sustainable Urban Public Transport. </a:t>
            </a:r>
            <a:r>
              <a:rPr lang="en-US" sz="1400" dirty="0">
                <a:latin typeface="Century Gothic" panose="020B0502020202020204" pitchFamily="34" charset="0"/>
              </a:rPr>
              <a:t>Indian Journal of Spatial Science Autumn Issue 10(2) 2019 pp. 59 – 64. https://www.researchgate.net/publication/336085491</a:t>
            </a:r>
            <a:endParaRPr lang="en-US" sz="1400" b="0" u="none" strike="noStrike" kern="120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marL="342900" indent="-342900" algn="just" fontAlgn="b">
              <a:buFont typeface="+mj-lt"/>
              <a:buAutoNum type="arabicPeriod"/>
            </a:pP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Barbara </a:t>
            </a:r>
            <a:r>
              <a:rPr lang="en-US" sz="1400" b="0" u="none" strike="noStrike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Schmucki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.</a:t>
            </a:r>
            <a:r>
              <a:rPr lang="en-US" sz="1400" dirty="0">
                <a:latin typeface="Century Gothic" panose="020B0502020202020204" pitchFamily="34" charset="0"/>
              </a:rPr>
              <a:t> (2015). 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On the trams - Women, men and urban public transport in Germany. 60-72. https://eclass.uoa.gr/modules/document/file.php/PHS380/Gender%20and%20Tramways.pdf</a:t>
            </a:r>
          </a:p>
          <a:p>
            <a:pPr marL="342900" indent="-342900" algn="just" fontAlgn="ctr">
              <a:buFont typeface="+mj-lt"/>
              <a:buAutoNum type="arabicPeriod"/>
            </a:pP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Professor </a:t>
            </a:r>
            <a:r>
              <a:rPr lang="en-US" sz="1400" b="0" u="none" strike="noStrike" kern="12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Oindrila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Dey. </a:t>
            </a:r>
            <a:r>
              <a:rPr lang="en-US" sz="1400" dirty="0">
                <a:latin typeface="Century Gothic" panose="020B0502020202020204" pitchFamily="34" charset="0"/>
              </a:rPr>
              <a:t>(December 2017). 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Back on Track: The Tramways of Kolkata. 2-77. https://dip.flame.edu.in/projects/back-on-track-the-tramways-of-kolkata/</a:t>
            </a:r>
          </a:p>
          <a:p>
            <a:pPr marL="342900" indent="-342900" algn="just" fontAlgn="ctr">
              <a:buFont typeface="+mj-lt"/>
              <a:buAutoNum type="arabicPeriod"/>
            </a:pP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Eshita Boral. </a:t>
            </a:r>
            <a:r>
              <a:rPr lang="en-US" sz="1400" dirty="0">
                <a:latin typeface="Century Gothic" panose="020B0502020202020204" pitchFamily="34" charset="0"/>
              </a:rPr>
              <a:t>(July 2012). </a:t>
            </a:r>
            <a:r>
              <a:rPr lang="en-US" sz="1400" b="0" u="none" strike="noStrike" kern="120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TRAMWAYS – An eco – friendly mode of mass transportation: a case of Kolkata. </a:t>
            </a:r>
            <a:r>
              <a:rPr lang="en-US" sz="1400" dirty="0">
                <a:latin typeface="Century Gothic" panose="020B0502020202020204" pitchFamily="34" charset="0"/>
              </a:rPr>
              <a:t>Journal of Arts, Science &amp; Commerce E-ISSN 2229-4686  ISSN 2231-4172. 64-71. </a:t>
            </a:r>
            <a:r>
              <a:rPr lang="en-US" sz="1400" dirty="0"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https://www.researchgate.net/publication/332727918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342900" indent="-342900" algn="just" fontAlgn="ctr">
              <a:buFont typeface="+mj-lt"/>
              <a:buAutoNum type="arabicPeriod"/>
            </a:pPr>
            <a:r>
              <a:rPr lang="en-US" sz="1400" dirty="0"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https://wbtc.co.in/tram-service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974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82DB7-3AD3-D1B3-E1A9-4CF0D8ABF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99BDC4-1FC5-14E7-C46B-FEEDC7231A3F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54340-5929-79EB-1866-41A6417290E3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EA03B4-FFE5-7C30-FEE5-F1C0298114D4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0E0F35-E2AC-2624-1752-62B419AF1F55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42EEC-083E-9899-C140-1890A1056767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059B4F-B20D-43C0-974E-A50846C89A9E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80CD61-CA98-F9FD-815C-4063FBE6D4BD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6FAA134-519A-4AA6-0E41-1DC1C006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6C293C-A7BC-9ACE-3A7C-1EBE2B563291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Background &amp; Need of the Topic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5E671-2899-6D63-8F67-B6D950332F6A}"/>
              </a:ext>
            </a:extLst>
          </p:cNvPr>
          <p:cNvSpPr txBox="1"/>
          <p:nvPr/>
        </p:nvSpPr>
        <p:spPr>
          <a:xfrm>
            <a:off x="83842" y="0"/>
            <a:ext cx="34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096BB4-5ADA-5934-7198-0F7728EE6ACF}"/>
              </a:ext>
            </a:extLst>
          </p:cNvPr>
          <p:cNvSpPr txBox="1"/>
          <p:nvPr/>
        </p:nvSpPr>
        <p:spPr>
          <a:xfrm>
            <a:off x="107220" y="615019"/>
            <a:ext cx="57552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45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Overview - </a:t>
            </a:r>
            <a:r>
              <a:rPr lang="en-US" sz="1600" dirty="0">
                <a:latin typeface="Century Gothic" panose="020B0502020202020204" pitchFamily="34" charset="0"/>
              </a:rPr>
              <a:t>Trams were first introduced in India during the colonial era in the late 19th century. The first tram service in India started in </a:t>
            </a:r>
            <a:r>
              <a:rPr lang="en-US" sz="1600" b="1" dirty="0">
                <a:latin typeface="Century Gothic" panose="020B0502020202020204" pitchFamily="34" charset="0"/>
              </a:rPr>
              <a:t>Kolkata in 1873</a:t>
            </a: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4560"/>
                </a:solidFill>
                <a:latin typeface="Century Gothic" panose="020B0502020202020204" pitchFamily="34" charset="0"/>
              </a:rPr>
              <a:t>History of Indian Cities  </a:t>
            </a:r>
            <a:r>
              <a:rPr lang="en-US" sz="1600" dirty="0">
                <a:solidFill>
                  <a:srgbClr val="0D4560"/>
                </a:solidFill>
                <a:latin typeface="Century Gothic" panose="020B0502020202020204" pitchFamily="34" charset="0"/>
              </a:rPr>
              <a:t>-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Other cities in India soon follows Kolkata’s lead with tram network were established in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Bombay (Mumbai) in 1874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In present days, all the tram networks are closed in most of the cities except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Kolkata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43FFD1D-A4F7-D5B4-6F5A-36F7A684B6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821804"/>
              </p:ext>
            </p:extLst>
          </p:nvPr>
        </p:nvGraphicFramePr>
        <p:xfrm>
          <a:off x="341552" y="3383025"/>
          <a:ext cx="5466821" cy="2698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3343">
                  <a:extLst>
                    <a:ext uri="{9D8B030D-6E8A-4147-A177-3AD203B41FA5}">
                      <a16:colId xmlns:a16="http://schemas.microsoft.com/office/drawing/2014/main" val="1404381801"/>
                    </a:ext>
                  </a:extLst>
                </a:gridCol>
                <a:gridCol w="1742735">
                  <a:extLst>
                    <a:ext uri="{9D8B030D-6E8A-4147-A177-3AD203B41FA5}">
                      <a16:colId xmlns:a16="http://schemas.microsoft.com/office/drawing/2014/main" val="1960695901"/>
                    </a:ext>
                  </a:extLst>
                </a:gridCol>
                <a:gridCol w="1465963">
                  <a:extLst>
                    <a:ext uri="{9D8B030D-6E8A-4147-A177-3AD203B41FA5}">
                      <a16:colId xmlns:a16="http://schemas.microsoft.com/office/drawing/2014/main" val="4120448032"/>
                    </a:ext>
                  </a:extLst>
                </a:gridCol>
                <a:gridCol w="1504780">
                  <a:extLst>
                    <a:ext uri="{9D8B030D-6E8A-4147-A177-3AD203B41FA5}">
                      <a16:colId xmlns:a16="http://schemas.microsoft.com/office/drawing/2014/main" val="2399936934"/>
                    </a:ext>
                  </a:extLst>
                </a:gridCol>
              </a:tblGrid>
              <a:tr h="426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Sl. No.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City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Opening Year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Closing Year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0D45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775493"/>
                  </a:ext>
                </a:extLst>
              </a:tr>
              <a:tr h="283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L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Kolkata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1873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Running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R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B6B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587014"/>
                  </a:ext>
                </a:extLst>
              </a:tr>
              <a:tr h="283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Mumbai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1874</a:t>
                      </a:r>
                      <a:endParaRPr lang="en-US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1964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lnT w="28575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rgbClr val="B6B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756639"/>
                  </a:ext>
                </a:extLst>
              </a:tr>
              <a:tr h="283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Nasik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1889</a:t>
                      </a:r>
                      <a:endParaRPr lang="en-US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1933</a:t>
                      </a:r>
                      <a:endParaRPr lang="en-US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587843"/>
                  </a:ext>
                </a:extLst>
              </a:tr>
              <a:tr h="283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Chennai</a:t>
                      </a:r>
                      <a:endParaRPr lang="en-US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1895</a:t>
                      </a:r>
                      <a:endParaRPr lang="en-US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1953</a:t>
                      </a:r>
                      <a:endParaRPr lang="en-US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191351"/>
                  </a:ext>
                </a:extLst>
              </a:tr>
              <a:tr h="283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Kanpur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1907</a:t>
                      </a:r>
                      <a:endParaRPr lang="en-US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1933</a:t>
                      </a:r>
                      <a:endParaRPr lang="en-US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614030"/>
                  </a:ext>
                </a:extLst>
              </a:tr>
              <a:tr h="283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Kochi</a:t>
                      </a:r>
                      <a:endParaRPr lang="en-US" sz="16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1907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1963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164991"/>
                  </a:ext>
                </a:extLst>
              </a:tr>
              <a:tr h="283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Delhi</a:t>
                      </a:r>
                      <a:endParaRPr lang="en-US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1908</a:t>
                      </a:r>
                      <a:endParaRPr lang="en-US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1963</a:t>
                      </a:r>
                      <a:endParaRPr lang="en-US" sz="1600" b="0" i="0" u="none" strike="noStrike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377392"/>
                  </a:ext>
                </a:extLst>
              </a:tr>
              <a:tr h="283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Bhavnagar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1926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1947</a:t>
                      </a:r>
                      <a:endParaRPr lang="en-US" sz="16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900" marR="9900" marT="9900" marB="0" anchor="ctr">
                    <a:solidFill>
                      <a:srgbClr val="B6BA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37285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9752B19-F855-25B3-29D3-3B913E818AE1}"/>
              </a:ext>
            </a:extLst>
          </p:cNvPr>
          <p:cNvSpPr txBox="1"/>
          <p:nvPr/>
        </p:nvSpPr>
        <p:spPr>
          <a:xfrm>
            <a:off x="308306" y="6048141"/>
            <a:ext cx="555413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Source: Indian Journal of Spatial Science Autumn Issue 10(2) 2019 pp.59 - 64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6D0AF164-9973-F34D-2F4F-0FF6AC4F67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507690"/>
              </p:ext>
            </p:extLst>
          </p:nvPr>
        </p:nvGraphicFramePr>
        <p:xfrm>
          <a:off x="5917484" y="2961971"/>
          <a:ext cx="5966210" cy="3611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5CD46C4-C88A-40AB-6F2D-E56012B93E27}"/>
              </a:ext>
            </a:extLst>
          </p:cNvPr>
          <p:cNvSpPr txBox="1"/>
          <p:nvPr/>
        </p:nvSpPr>
        <p:spPr>
          <a:xfrm>
            <a:off x="7392629" y="6175099"/>
            <a:ext cx="47893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i="1" dirty="0"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Source</a:t>
            </a:r>
            <a:r>
              <a:rPr lang="en-US" sz="1000" i="1" dirty="0">
                <a:latin typeface="Century Gothic" panose="020B0502020202020204" pitchFamily="34" charset="0"/>
              </a:rPr>
              <a:t> </a:t>
            </a:r>
            <a:r>
              <a:rPr lang="en-US" sz="1000" i="1" dirty="0"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https://wbtc.co.in/</a:t>
            </a:r>
            <a:r>
              <a:rPr lang="en-US" sz="1000" i="1" dirty="0">
                <a:latin typeface="Century Gothic" panose="020B0502020202020204" pitchFamily="34" charset="0"/>
              </a:rPr>
              <a:t> </a:t>
            </a:r>
            <a:r>
              <a:rPr lang="en-US" sz="1000" i="1" dirty="0"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https://mtp.indianrailways.gov.in/</a:t>
            </a:r>
            <a:endParaRPr lang="en-US" sz="1000" i="1" dirty="0">
              <a:latin typeface="Century Gothic" panose="020B0502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FD5F8E-C1E6-B6FD-AA33-877B718A4AC2}"/>
              </a:ext>
            </a:extLst>
          </p:cNvPr>
          <p:cNvGrpSpPr/>
          <p:nvPr/>
        </p:nvGrpSpPr>
        <p:grpSpPr>
          <a:xfrm>
            <a:off x="6023861" y="125838"/>
            <a:ext cx="5881457" cy="4903554"/>
            <a:chOff x="6075377" y="2983159"/>
            <a:chExt cx="6116623" cy="5099619"/>
          </a:xfrm>
        </p:grpSpPr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F91FC9A6-FFEF-F69E-88EA-C5CE01B492C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4506597"/>
                </p:ext>
              </p:extLst>
            </p:nvPr>
          </p:nvGraphicFramePr>
          <p:xfrm>
            <a:off x="6075377" y="2983159"/>
            <a:ext cx="6116623" cy="32376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B44D8C-F3CA-734B-7B90-D7DBAE865628}"/>
                </a:ext>
              </a:extLst>
            </p:cNvPr>
            <p:cNvSpPr txBox="1"/>
            <p:nvPr/>
          </p:nvSpPr>
          <p:spPr>
            <a:xfrm>
              <a:off x="11307908" y="4110827"/>
              <a:ext cx="862297" cy="352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Tram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205BB25-92C1-6BD3-31E3-1DF3382F8D02}"/>
                </a:ext>
              </a:extLst>
            </p:cNvPr>
            <p:cNvSpPr/>
            <p:nvPr/>
          </p:nvSpPr>
          <p:spPr>
            <a:xfrm>
              <a:off x="10761046" y="4191733"/>
              <a:ext cx="580054" cy="224763"/>
            </a:xfrm>
            <a:custGeom>
              <a:avLst/>
              <a:gdLst>
                <a:gd name="connsiteX0" fmla="*/ 8554 w 580054"/>
                <a:gd name="connsiteY0" fmla="*/ 224763 h 224763"/>
                <a:gd name="connsiteX1" fmla="*/ 8554 w 580054"/>
                <a:gd name="connsiteY1" fmla="*/ 78713 h 224763"/>
                <a:gd name="connsiteX2" fmla="*/ 97454 w 580054"/>
                <a:gd name="connsiteY2" fmla="*/ 2513 h 224763"/>
                <a:gd name="connsiteX3" fmla="*/ 580054 w 580054"/>
                <a:gd name="connsiteY3" fmla="*/ 167613 h 22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054" h="224763">
                  <a:moveTo>
                    <a:pt x="8554" y="224763"/>
                  </a:moveTo>
                  <a:cubicBezTo>
                    <a:pt x="1145" y="170259"/>
                    <a:pt x="-6263" y="115755"/>
                    <a:pt x="8554" y="78713"/>
                  </a:cubicBezTo>
                  <a:cubicBezTo>
                    <a:pt x="23371" y="41671"/>
                    <a:pt x="2204" y="-12304"/>
                    <a:pt x="97454" y="2513"/>
                  </a:cubicBezTo>
                  <a:cubicBezTo>
                    <a:pt x="192704" y="17330"/>
                    <a:pt x="386379" y="92471"/>
                    <a:pt x="580054" y="167613"/>
                  </a:cubicBezTo>
                </a:path>
              </a:pathLst>
            </a:cu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2A0213-E0FF-C278-7B2F-4AB245FA8E67}"/>
                </a:ext>
              </a:extLst>
            </p:cNvPr>
            <p:cNvSpPr txBox="1"/>
            <p:nvPr/>
          </p:nvSpPr>
          <p:spPr>
            <a:xfrm>
              <a:off x="8702540" y="7703124"/>
              <a:ext cx="862297" cy="352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entury Gothic" panose="020B0502020202020204" pitchFamily="34" charset="0"/>
                </a:rPr>
                <a:t>Tram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CA9E6C6-2201-54CF-37F7-A40725753FF3}"/>
                </a:ext>
              </a:extLst>
            </p:cNvPr>
            <p:cNvSpPr/>
            <p:nvPr/>
          </p:nvSpPr>
          <p:spPr>
            <a:xfrm flipV="1">
              <a:off x="7488994" y="7955335"/>
              <a:ext cx="1263609" cy="127443"/>
            </a:xfrm>
            <a:custGeom>
              <a:avLst/>
              <a:gdLst>
                <a:gd name="connsiteX0" fmla="*/ 8554 w 580054"/>
                <a:gd name="connsiteY0" fmla="*/ 224763 h 224763"/>
                <a:gd name="connsiteX1" fmla="*/ 8554 w 580054"/>
                <a:gd name="connsiteY1" fmla="*/ 78713 h 224763"/>
                <a:gd name="connsiteX2" fmla="*/ 97454 w 580054"/>
                <a:gd name="connsiteY2" fmla="*/ 2513 h 224763"/>
                <a:gd name="connsiteX3" fmla="*/ 580054 w 580054"/>
                <a:gd name="connsiteY3" fmla="*/ 167613 h 22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054" h="224763">
                  <a:moveTo>
                    <a:pt x="8554" y="224763"/>
                  </a:moveTo>
                  <a:cubicBezTo>
                    <a:pt x="1145" y="170259"/>
                    <a:pt x="-6263" y="115755"/>
                    <a:pt x="8554" y="78713"/>
                  </a:cubicBezTo>
                  <a:cubicBezTo>
                    <a:pt x="23371" y="41671"/>
                    <a:pt x="2204" y="-12304"/>
                    <a:pt x="97454" y="2513"/>
                  </a:cubicBezTo>
                  <a:cubicBezTo>
                    <a:pt x="192704" y="17330"/>
                    <a:pt x="386379" y="92471"/>
                    <a:pt x="580054" y="167613"/>
                  </a:cubicBezTo>
                </a:path>
              </a:pathLst>
            </a:cu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E471789-65F8-4DF6-4D7E-C8360705DACE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</p:spTree>
    <p:extLst>
      <p:ext uri="{BB962C8B-B14F-4D97-AF65-F5344CB8AC3E}">
        <p14:creationId xmlns:p14="http://schemas.microsoft.com/office/powerpoint/2010/main" val="2424313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02AE2-B042-923F-C828-277C56A82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67B2308-48DA-896F-E4F3-296AEB9EFE32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E3FF9-84AA-62E2-2600-827E9E0C1EBE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AC07DB-3DC1-3024-9546-766166D6D7F2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5A5E30-E965-06D1-0F96-9CFA95BE74ED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919227-D224-73F2-FB0F-59D6841E5953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2D2EC0-DD50-A11E-DC50-5EA2353AFB30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CE3DC6A-3952-9F85-09E3-4F53204FA444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5E2DBF7-5BA8-6E3D-0B93-353ADD2A0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301625-639F-8FA5-E44F-568AAFC1903D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Research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FFC08C-1EC2-AE95-FAF0-9B29626E77C9}"/>
              </a:ext>
            </a:extLst>
          </p:cNvPr>
          <p:cNvSpPr txBox="1"/>
          <p:nvPr/>
        </p:nvSpPr>
        <p:spPr>
          <a:xfrm>
            <a:off x="83842" y="0"/>
            <a:ext cx="34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728E35-736D-C285-8272-0E9E2477BC50}"/>
              </a:ext>
            </a:extLst>
          </p:cNvPr>
          <p:cNvSpPr txBox="1"/>
          <p:nvPr/>
        </p:nvSpPr>
        <p:spPr>
          <a:xfrm>
            <a:off x="236441" y="520101"/>
            <a:ext cx="354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D4560"/>
                </a:solidFill>
                <a:latin typeface="Century Gothic" panose="020B0502020202020204" pitchFamily="34" charset="0"/>
              </a:rPr>
              <a:t>W H Y    T R A M W A Y S</a:t>
            </a:r>
            <a:r>
              <a:rPr lang="en-US" b="1" dirty="0">
                <a:solidFill>
                  <a:srgbClr val="0D45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223C36-F111-370C-97B0-7CBB09EED938}"/>
              </a:ext>
            </a:extLst>
          </p:cNvPr>
          <p:cNvGrpSpPr/>
          <p:nvPr/>
        </p:nvGrpSpPr>
        <p:grpSpPr>
          <a:xfrm>
            <a:off x="45872" y="1082369"/>
            <a:ext cx="5981173" cy="1981912"/>
            <a:chOff x="45872" y="1082369"/>
            <a:chExt cx="5981173" cy="19819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98BF35-CC54-7A95-5291-E3CDAA65A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854" y="1094180"/>
              <a:ext cx="3610955" cy="528133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905069-E902-212D-0281-EB4F99588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" t="3402" r="1383" b="78452"/>
            <a:stretch/>
          </p:blipFill>
          <p:spPr>
            <a:xfrm>
              <a:off x="162854" y="2173270"/>
              <a:ext cx="3620096" cy="434665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0DBE79-D672-29E5-09AD-20AEF2349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61" t="10134" r="34402" b="46726"/>
            <a:stretch/>
          </p:blipFill>
          <p:spPr>
            <a:xfrm>
              <a:off x="3897935" y="1082369"/>
              <a:ext cx="2129110" cy="1581802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A88B7E-EC56-96E0-7FEF-681A8860C4DA}"/>
                </a:ext>
              </a:extLst>
            </p:cNvPr>
            <p:cNvSpPr txBox="1"/>
            <p:nvPr/>
          </p:nvSpPr>
          <p:spPr>
            <a:xfrm>
              <a:off x="45872" y="1658695"/>
              <a:ext cx="385206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Source: Times of India (Author : Managing director (India) for the International Council on Clean Transportation (ICCT)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30F4BB-B212-822A-5DCB-FB19964A6F86}"/>
                </a:ext>
              </a:extLst>
            </p:cNvPr>
            <p:cNvSpPr txBox="1"/>
            <p:nvPr/>
          </p:nvSpPr>
          <p:spPr>
            <a:xfrm>
              <a:off x="109394" y="2640950"/>
              <a:ext cx="36200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Source : Times of India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6D83373-B1A2-9109-E61A-02A38A0F4A0C}"/>
                </a:ext>
              </a:extLst>
            </p:cNvPr>
            <p:cNvSpPr txBox="1"/>
            <p:nvPr/>
          </p:nvSpPr>
          <p:spPr>
            <a:xfrm>
              <a:off x="3810761" y="2664171"/>
              <a:ext cx="221628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i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Source : Calcutta Tram Users Association (CTUA)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0634A3-533F-67BA-E2ED-6CF7461C18FB}"/>
              </a:ext>
            </a:extLst>
          </p:cNvPr>
          <p:cNvGrpSpPr/>
          <p:nvPr/>
        </p:nvGrpSpPr>
        <p:grpSpPr>
          <a:xfrm>
            <a:off x="189162" y="3039365"/>
            <a:ext cx="5837882" cy="3208156"/>
            <a:chOff x="189162" y="3039365"/>
            <a:chExt cx="5837882" cy="320815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C68C3C5-90B5-8E08-7887-716873E2EC5B}"/>
                </a:ext>
              </a:extLst>
            </p:cNvPr>
            <p:cNvSpPr/>
            <p:nvPr/>
          </p:nvSpPr>
          <p:spPr>
            <a:xfrm>
              <a:off x="846609" y="3039365"/>
              <a:ext cx="2750329" cy="6823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b="1" kern="100" dirty="0">
                  <a:solidFill>
                    <a:srgbClr val="0D456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Research Questions</a:t>
              </a:r>
              <a:r>
                <a:rPr lang="en-US" b="1" kern="100" dirty="0">
                  <a:solidFill>
                    <a:srgbClr val="0D45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A7F5C1-36CF-5627-0199-D4C72F4C836D}"/>
                </a:ext>
              </a:extLst>
            </p:cNvPr>
            <p:cNvSpPr/>
            <p:nvPr/>
          </p:nvSpPr>
          <p:spPr>
            <a:xfrm>
              <a:off x="189162" y="3834314"/>
              <a:ext cx="5837882" cy="241320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691A34F-9D1E-4C75-640D-6C82AB6876F8}"/>
                </a:ext>
              </a:extLst>
            </p:cNvPr>
            <p:cNvSpPr txBox="1"/>
            <p:nvPr/>
          </p:nvSpPr>
          <p:spPr>
            <a:xfrm>
              <a:off x="211179" y="4027500"/>
              <a:ext cx="578507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Font typeface="+mj-lt"/>
                <a:buAutoNum type="romanLcPeriod"/>
              </a:pPr>
              <a:r>
                <a:rPr lang="en-US" b="1" i="0" dirty="0">
                  <a:solidFill>
                    <a:srgbClr val="202124"/>
                  </a:solidFill>
                  <a:effectLst/>
                  <a:latin typeface="Century Gothic" panose="020B0502020202020204" pitchFamily="34" charset="0"/>
                </a:rPr>
                <a:t>What caused decline for Tram in Kolkata?</a:t>
              </a:r>
            </a:p>
            <a:p>
              <a:pPr marL="514350" indent="-514350">
                <a:buFont typeface="+mj-lt"/>
                <a:buAutoNum type="romanLcPeriod"/>
              </a:pPr>
              <a:endParaRPr lang="en-US" b="1" dirty="0">
                <a:solidFill>
                  <a:srgbClr val="202124"/>
                </a:solidFill>
                <a:latin typeface="Century Gothic" panose="020B0502020202020204" pitchFamily="34" charset="0"/>
              </a:endParaRPr>
            </a:p>
            <a:p>
              <a:pPr marL="514350" indent="-514350">
                <a:buFont typeface="+mj-lt"/>
                <a:buAutoNum type="romanLcPeriod"/>
              </a:pPr>
              <a:endParaRPr lang="en-US" b="1" dirty="0">
                <a:solidFill>
                  <a:srgbClr val="202124"/>
                </a:solidFill>
                <a:latin typeface="Century Gothic" panose="020B0502020202020204" pitchFamily="34" charset="0"/>
              </a:endParaRPr>
            </a:p>
            <a:p>
              <a:pPr marL="514350" indent="-514350">
                <a:buFont typeface="+mj-lt"/>
                <a:buAutoNum type="romanLcPeriod"/>
              </a:pPr>
              <a:r>
                <a:rPr lang="en-US" b="1" dirty="0">
                  <a:solidFill>
                    <a:srgbClr val="202124"/>
                  </a:solidFill>
                  <a:latin typeface="Century Gothic" panose="020B0502020202020204" pitchFamily="34" charset="0"/>
                </a:rPr>
                <a:t>What is </a:t>
              </a:r>
              <a:r>
                <a:rPr lang="en-US" b="1" i="0" dirty="0">
                  <a:solidFill>
                    <a:srgbClr val="202124"/>
                  </a:solidFill>
                  <a:effectLst/>
                  <a:latin typeface="Century Gothic" panose="020B0502020202020204" pitchFamily="34" charset="0"/>
                </a:rPr>
                <a:t>the present role of Tram in Kolkata?</a:t>
              </a:r>
            </a:p>
            <a:p>
              <a:pPr marL="514350" indent="-514350">
                <a:buFont typeface="+mj-lt"/>
                <a:buAutoNum type="romanLcPeriod"/>
              </a:pPr>
              <a:endParaRPr lang="en-US" b="1" dirty="0">
                <a:solidFill>
                  <a:srgbClr val="202124"/>
                </a:solidFill>
                <a:latin typeface="Century Gothic" panose="020B0502020202020204" pitchFamily="34" charset="0"/>
              </a:endParaRPr>
            </a:p>
            <a:p>
              <a:pPr marL="514350" indent="-514350">
                <a:buFont typeface="+mj-lt"/>
                <a:buAutoNum type="romanLcPeriod"/>
              </a:pPr>
              <a:endParaRPr lang="en-US" b="1" i="0" dirty="0">
                <a:solidFill>
                  <a:srgbClr val="202124"/>
                </a:solidFill>
                <a:effectLst/>
                <a:latin typeface="Century Gothic" panose="020B0502020202020204" pitchFamily="34" charset="0"/>
              </a:endParaRPr>
            </a:p>
            <a:p>
              <a:pPr marL="514350" indent="-514350">
                <a:buFont typeface="+mj-lt"/>
                <a:buAutoNum type="romanLcPeriod"/>
              </a:pPr>
              <a:r>
                <a:rPr lang="en-US" b="1" dirty="0">
                  <a:solidFill>
                    <a:srgbClr val="202124"/>
                  </a:solidFill>
                  <a:latin typeface="Century Gothic" panose="020B0502020202020204" pitchFamily="34" charset="0"/>
                </a:rPr>
                <a:t>What are the alternatives of </a:t>
              </a:r>
              <a:r>
                <a:rPr lang="en-US" b="1" i="0" dirty="0">
                  <a:solidFill>
                    <a:srgbClr val="202124"/>
                  </a:solidFill>
                  <a:effectLst/>
                  <a:latin typeface="Century Gothic" panose="020B0502020202020204" pitchFamily="34" charset="0"/>
                </a:rPr>
                <a:t>tram in Kolkata?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54A34B58-FA5E-1A50-6D06-44D76FCD2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162" y="3078002"/>
              <a:ext cx="682394" cy="68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5F9343-FE1B-E061-6215-A5CCBB8F390B}"/>
              </a:ext>
            </a:extLst>
          </p:cNvPr>
          <p:cNvGrpSpPr/>
          <p:nvPr/>
        </p:nvGrpSpPr>
        <p:grpSpPr>
          <a:xfrm>
            <a:off x="6305871" y="678319"/>
            <a:ext cx="5721539" cy="5677304"/>
            <a:chOff x="6305871" y="678319"/>
            <a:chExt cx="5721539" cy="5677304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4EF79C76-7755-9E4B-CBE5-D19F92D1A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431" y="789305"/>
              <a:ext cx="472714" cy="495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B81938B-C14A-876C-83DE-8DCF9BA49167}"/>
                </a:ext>
              </a:extLst>
            </p:cNvPr>
            <p:cNvSpPr/>
            <p:nvPr/>
          </p:nvSpPr>
          <p:spPr>
            <a:xfrm>
              <a:off x="7083349" y="678319"/>
              <a:ext cx="2750329" cy="6823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b="1" kern="100" dirty="0">
                  <a:solidFill>
                    <a:srgbClr val="0D456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Aim</a:t>
              </a:r>
              <a:endParaRPr lang="en-US" b="1" kern="100" dirty="0">
                <a:solidFill>
                  <a:srgbClr val="0D45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FC7566-E559-8803-9167-95E7F3E8A79D}"/>
                </a:ext>
              </a:extLst>
            </p:cNvPr>
            <p:cNvSpPr txBox="1"/>
            <p:nvPr/>
          </p:nvSpPr>
          <p:spPr>
            <a:xfrm>
              <a:off x="6305871" y="1427542"/>
              <a:ext cx="5683958" cy="862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kern="1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explore </a:t>
              </a:r>
              <a:r>
                <a:rPr lang="en-US" sz="1600" kern="100" dirty="0"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</a:t>
              </a:r>
              <a:r>
                <a:rPr lang="en-US" sz="1600" kern="1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opportunities of tramway operation in  context of both sustainability aspects and heritage considerations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5431F18-181E-F159-347C-B4A1E606BDC8}"/>
                </a:ext>
              </a:extLst>
            </p:cNvPr>
            <p:cNvSpPr txBox="1"/>
            <p:nvPr/>
          </p:nvSpPr>
          <p:spPr>
            <a:xfrm>
              <a:off x="6305871" y="3428027"/>
              <a:ext cx="5721539" cy="292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marR="0" indent="-40005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600" kern="0" dirty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 identify the reasons for the progressive degradation of Kolkata's tram system</a:t>
              </a:r>
              <a:endParaRPr lang="en-US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00050" indent="-400050" algn="just">
                <a:buFont typeface="Wingdings" panose="05000000000000000000" pitchFamily="2" charset="2"/>
                <a:buChar char="§"/>
              </a:pPr>
              <a:endParaRPr lang="en-US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00050" marR="0" lvl="0" indent="-400050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600" kern="1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examine the existing conditions and problems of the tram routes</a:t>
              </a:r>
            </a:p>
            <a:p>
              <a:pPr marL="400050" marR="0" lvl="0" indent="-400050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US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00050" marR="0" lvl="0" indent="-400050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600" kern="1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analyze all attributes in order to conduct a Gap analysis of the system that needs improvements</a:t>
              </a:r>
            </a:p>
            <a:p>
              <a:pPr marL="400050" marR="0" lvl="0" indent="-400050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US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00050" marR="0" lvl="0" indent="-400050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600" kern="100" dirty="0"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propose Planning Framework for KMC area by Integration of Heritage Route Mapping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9CC04CA-418D-B3DC-BFBD-E2F8AEAA23DE}"/>
                </a:ext>
              </a:extLst>
            </p:cNvPr>
            <p:cNvSpPr/>
            <p:nvPr/>
          </p:nvSpPr>
          <p:spPr>
            <a:xfrm>
              <a:off x="7088090" y="2688908"/>
              <a:ext cx="2750329" cy="6823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>
                <a:spcBef>
                  <a:spcPts val="0"/>
                </a:spcBef>
                <a:spcAft>
                  <a:spcPts val="0"/>
                </a:spcAft>
              </a:pPr>
              <a:r>
                <a:rPr lang="en-US" b="1" kern="100" dirty="0">
                  <a:solidFill>
                    <a:srgbClr val="0D4560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Objectives</a:t>
              </a:r>
              <a:endParaRPr lang="en-US" b="1" kern="100" dirty="0">
                <a:solidFill>
                  <a:srgbClr val="0D45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449D9488-672A-59EF-7C32-ED415E481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2016" y="2771550"/>
              <a:ext cx="517247" cy="517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3AA4DB4-2C24-6DCF-8D9F-77914830DF30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</p:spTree>
    <p:extLst>
      <p:ext uri="{BB962C8B-B14F-4D97-AF65-F5344CB8AC3E}">
        <p14:creationId xmlns:p14="http://schemas.microsoft.com/office/powerpoint/2010/main" val="2813634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C1922-27CD-4DD0-96C4-489837646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D07A96-FC0D-4F6C-691A-2007E29F2BC0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8ACCAD-C63E-0E97-478E-3360F7254878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ACCC6-935D-5D20-2186-DC8F02833ABB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A9FD99-FA47-FA44-830B-C79E7EFE7B9D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4D165C-3004-1A6A-B23C-106EDFA5B5F8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03C468-E8FF-D594-D050-66CDCB33DF13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1601E9E-4FFC-4FDF-7D69-EDF423CE796A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3896678-9C81-79C2-A74C-C46F5264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97397C-7BE5-E3F2-174A-2C69DF14381D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37A1B-F354-7DF2-00B3-2412C4259E1C}"/>
              </a:ext>
            </a:extLst>
          </p:cNvPr>
          <p:cNvSpPr txBox="1"/>
          <p:nvPr/>
        </p:nvSpPr>
        <p:spPr>
          <a:xfrm>
            <a:off x="83842" y="0"/>
            <a:ext cx="34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3</a:t>
            </a:r>
          </a:p>
        </p:txBody>
      </p:sp>
      <p:grpSp>
        <p:nvGrpSpPr>
          <p:cNvPr id="3093" name="Group 3092">
            <a:extLst>
              <a:ext uri="{FF2B5EF4-FFF2-40B4-BE49-F238E27FC236}">
                <a16:creationId xmlns:a16="http://schemas.microsoft.com/office/drawing/2014/main" id="{0C0512B1-8189-718B-CA08-A49B6F922518}"/>
              </a:ext>
            </a:extLst>
          </p:cNvPr>
          <p:cNvGrpSpPr/>
          <p:nvPr/>
        </p:nvGrpSpPr>
        <p:grpSpPr>
          <a:xfrm>
            <a:off x="153599" y="535465"/>
            <a:ext cx="12032624" cy="5802903"/>
            <a:chOff x="153599" y="535465"/>
            <a:chExt cx="12032624" cy="580290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ED1716-BB02-CE85-505E-F8D8C63D7FC5}"/>
                </a:ext>
              </a:extLst>
            </p:cNvPr>
            <p:cNvSpPr txBox="1"/>
            <p:nvPr/>
          </p:nvSpPr>
          <p:spPr>
            <a:xfrm>
              <a:off x="3812152" y="2732739"/>
              <a:ext cx="49189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Primary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Photographic Survey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Road Inventory Survey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On Board PT Survey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Boarding &amp; Alighting Survey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10CAC3E-E4BF-7B19-C007-57A0E87A15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061" y="1872066"/>
              <a:ext cx="371487" cy="31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C9EB70-8CE9-557E-C88E-F3D2373A1DAD}"/>
                </a:ext>
              </a:extLst>
            </p:cNvPr>
            <p:cNvSpPr/>
            <p:nvPr/>
          </p:nvSpPr>
          <p:spPr>
            <a:xfrm>
              <a:off x="1748662" y="545430"/>
              <a:ext cx="2116441" cy="54198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D4560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Selection of Topic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9AB166-E9F4-155F-F7C5-0B013897D99B}"/>
                </a:ext>
              </a:extLst>
            </p:cNvPr>
            <p:cNvSpPr/>
            <p:nvPr/>
          </p:nvSpPr>
          <p:spPr>
            <a:xfrm>
              <a:off x="4290337" y="545430"/>
              <a:ext cx="2491463" cy="54198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D4560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Identifying the need of the study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E569831-7D0D-0E34-4EE9-2171609AFCB9}"/>
                </a:ext>
              </a:extLst>
            </p:cNvPr>
            <p:cNvSpPr/>
            <p:nvPr/>
          </p:nvSpPr>
          <p:spPr>
            <a:xfrm>
              <a:off x="3754295" y="1195841"/>
              <a:ext cx="8268413" cy="1213964"/>
            </a:xfrm>
            <a:prstGeom prst="roundRect">
              <a:avLst/>
            </a:prstGeom>
            <a:noFill/>
            <a:ln w="12700"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 Light" panose="020F03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History of World-wide Tramway System &amp; Indian Tramway System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Case Studies on development of tramways world wide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Technical details of tramway System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Previously conducted research and initiatives on Kolkata tramway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Transport Scenario and  development of Kolkata Tramway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C9C7EF5-9339-209C-880D-60A8CC5A50E6}"/>
                </a:ext>
              </a:extLst>
            </p:cNvPr>
            <p:cNvSpPr/>
            <p:nvPr/>
          </p:nvSpPr>
          <p:spPr>
            <a:xfrm>
              <a:off x="7190838" y="545429"/>
              <a:ext cx="4831870" cy="527689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D4560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Formulation of research questions, aim, objectives, scope and limitation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042BBB2-40E5-F556-6347-5E51EE63D25E}"/>
                </a:ext>
              </a:extLst>
            </p:cNvPr>
            <p:cNvCxnSpPr>
              <a:cxnSpLocks/>
            </p:cNvCxnSpPr>
            <p:nvPr/>
          </p:nvCxnSpPr>
          <p:spPr>
            <a:xfrm>
              <a:off x="3907538" y="825030"/>
              <a:ext cx="34036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F65DDB67-3247-CC62-02FC-1C97AAD8ED3C}"/>
                </a:ext>
              </a:extLst>
            </p:cNvPr>
            <p:cNvSpPr/>
            <p:nvPr/>
          </p:nvSpPr>
          <p:spPr>
            <a:xfrm>
              <a:off x="1408897" y="535465"/>
              <a:ext cx="339765" cy="596747"/>
            </a:xfrm>
            <a:prstGeom prst="leftBrace">
              <a:avLst>
                <a:gd name="adj1" fmla="val 8333"/>
                <a:gd name="adj2" fmla="val 51551"/>
              </a:avLst>
            </a:prstGeom>
            <a:ln w="952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E6BA0C3-7B19-E2EA-2CE1-5757ABBD930C}"/>
                </a:ext>
              </a:extLst>
            </p:cNvPr>
            <p:cNvSpPr/>
            <p:nvPr/>
          </p:nvSpPr>
          <p:spPr>
            <a:xfrm>
              <a:off x="169292" y="623767"/>
              <a:ext cx="1218056" cy="373143"/>
            </a:xfrm>
            <a:prstGeom prst="roundRect">
              <a:avLst/>
            </a:prstGeom>
            <a:solidFill>
              <a:srgbClr val="0D45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Stage: 01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6F12D59-1920-4925-AA5F-3A7CF2909DE2}"/>
                </a:ext>
              </a:extLst>
            </p:cNvPr>
            <p:cNvCxnSpPr>
              <a:cxnSpLocks/>
            </p:cNvCxnSpPr>
            <p:nvPr/>
          </p:nvCxnSpPr>
          <p:spPr>
            <a:xfrm>
              <a:off x="6825666" y="825030"/>
              <a:ext cx="34036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CABEA78C-8D4D-AAD7-294A-43B56A26CF00}"/>
                </a:ext>
              </a:extLst>
            </p:cNvPr>
            <p:cNvSpPr/>
            <p:nvPr/>
          </p:nvSpPr>
          <p:spPr>
            <a:xfrm>
              <a:off x="1400406" y="1191602"/>
              <a:ext cx="476293" cy="1284478"/>
            </a:xfrm>
            <a:prstGeom prst="leftBrace">
              <a:avLst/>
            </a:prstGeom>
            <a:ln w="952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D66361B-228B-ED13-08E5-AF2EC559F383}"/>
                </a:ext>
              </a:extLst>
            </p:cNvPr>
            <p:cNvSpPr/>
            <p:nvPr/>
          </p:nvSpPr>
          <p:spPr>
            <a:xfrm>
              <a:off x="1748663" y="2903192"/>
              <a:ext cx="1661008" cy="56995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D4560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Site Visit and Data Collection</a:t>
              </a:r>
            </a:p>
          </p:txBody>
        </p:sp>
        <p:sp>
          <p:nvSpPr>
            <p:cNvPr id="32" name="Left Brace 31">
              <a:extLst>
                <a:ext uri="{FF2B5EF4-FFF2-40B4-BE49-F238E27FC236}">
                  <a16:creationId xmlns:a16="http://schemas.microsoft.com/office/drawing/2014/main" id="{6CC819E7-1C93-6B70-8E0E-EB7CF16D2B2A}"/>
                </a:ext>
              </a:extLst>
            </p:cNvPr>
            <p:cNvSpPr/>
            <p:nvPr/>
          </p:nvSpPr>
          <p:spPr>
            <a:xfrm>
              <a:off x="1408897" y="2589327"/>
              <a:ext cx="457522" cy="1159075"/>
            </a:xfrm>
            <a:prstGeom prst="leftBrace">
              <a:avLst/>
            </a:prstGeom>
            <a:ln w="952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D91122-C63A-0865-3804-872C269E5711}"/>
                </a:ext>
              </a:extLst>
            </p:cNvPr>
            <p:cNvSpPr txBox="1"/>
            <p:nvPr/>
          </p:nvSpPr>
          <p:spPr>
            <a:xfrm>
              <a:off x="3884190" y="1163060"/>
              <a:ext cx="797398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i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Objective 01 : </a:t>
              </a:r>
              <a:r>
                <a:rPr lang="en-US" sz="1300" b="1" i="1" kern="0" dirty="0">
                  <a:solidFill>
                    <a:schemeClr val="bg2">
                      <a:lumMod val="10000"/>
                    </a:schemeClr>
                  </a:solidFill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 identify the reasons for the progressive degradation of Kolkata's tram system</a:t>
              </a:r>
              <a:endParaRPr lang="en-US" sz="1300" b="1" i="1" kern="100" dirty="0">
                <a:solidFill>
                  <a:schemeClr val="bg2">
                    <a:lumMod val="10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25B433A-B017-52E7-2EA3-2CD2E585CDC1}"/>
                </a:ext>
              </a:extLst>
            </p:cNvPr>
            <p:cNvSpPr/>
            <p:nvPr/>
          </p:nvSpPr>
          <p:spPr>
            <a:xfrm>
              <a:off x="3754296" y="2530242"/>
              <a:ext cx="8268412" cy="1172256"/>
            </a:xfrm>
            <a:prstGeom prst="roundRect">
              <a:avLst/>
            </a:prstGeom>
            <a:noFill/>
            <a:ln w="12700"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60A7C36-F41F-FA97-0159-B99C42D253A8}"/>
                </a:ext>
              </a:extLst>
            </p:cNvPr>
            <p:cNvSpPr txBox="1"/>
            <p:nvPr/>
          </p:nvSpPr>
          <p:spPr>
            <a:xfrm>
              <a:off x="3870189" y="2507225"/>
              <a:ext cx="798798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i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Objective 02 : </a:t>
              </a:r>
              <a:r>
                <a:rPr lang="en-US" sz="1300" b="1" i="1" kern="100" dirty="0">
                  <a:solidFill>
                    <a:schemeClr val="bg2">
                      <a:lumMod val="10000"/>
                    </a:schemeClr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examine the existing conditions and problems of the tram routes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F69EC06-2F95-5FE4-C21A-229ECCC2F903}"/>
                </a:ext>
              </a:extLst>
            </p:cNvPr>
            <p:cNvSpPr txBox="1"/>
            <p:nvPr/>
          </p:nvSpPr>
          <p:spPr>
            <a:xfrm>
              <a:off x="6582581" y="2921033"/>
              <a:ext cx="22810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Stakeholder’s Interview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User Perception Survey (Roadside Interview &amp; Google Forms)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DABC82D-A0FE-E15C-DE4E-8EF0A67F3BA0}"/>
                </a:ext>
              </a:extLst>
            </p:cNvPr>
            <p:cNvSpPr txBox="1"/>
            <p:nvPr/>
          </p:nvSpPr>
          <p:spPr>
            <a:xfrm>
              <a:off x="8938094" y="2745416"/>
              <a:ext cx="32481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Secondary Data</a:t>
              </a:r>
            </a:p>
            <a:p>
              <a:pPr marL="285750" lvl="0" indent="-285750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Detailed route map (Existing &amp; Closed)</a:t>
              </a:r>
            </a:p>
            <a:p>
              <a:pPr marL="285750" lvl="0" indent="-285750" rtl="0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Passenger data of Bus, ferry, metro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C3CC22D-CAE4-0AE2-2E01-312A253EC527}"/>
                </a:ext>
              </a:extLst>
            </p:cNvPr>
            <p:cNvSpPr/>
            <p:nvPr/>
          </p:nvSpPr>
          <p:spPr>
            <a:xfrm>
              <a:off x="1748663" y="1488245"/>
              <a:ext cx="1619398" cy="74063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D4560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Literature Review of  Tramway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595AA05-64F2-AA8F-5757-0C181C5E45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1915" y="3182390"/>
              <a:ext cx="371487" cy="31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row: Right 47">
              <a:extLst>
                <a:ext uri="{FF2B5EF4-FFF2-40B4-BE49-F238E27FC236}">
                  <a16:creationId xmlns:a16="http://schemas.microsoft.com/office/drawing/2014/main" id="{73C6ABBF-6D0B-5B5B-B142-84C283E361DA}"/>
                </a:ext>
              </a:extLst>
            </p:cNvPr>
            <p:cNvSpPr/>
            <p:nvPr/>
          </p:nvSpPr>
          <p:spPr>
            <a:xfrm rot="5400000">
              <a:off x="402612" y="1234012"/>
              <a:ext cx="660540" cy="206114"/>
            </a:xfrm>
            <a:prstGeom prst="rightArrow">
              <a:avLst/>
            </a:prstGeom>
            <a:solidFill>
              <a:srgbClr val="87A8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92607186-51E9-BC04-0629-8B5A9B3470E6}"/>
                </a:ext>
              </a:extLst>
            </p:cNvPr>
            <p:cNvSpPr/>
            <p:nvPr/>
          </p:nvSpPr>
          <p:spPr>
            <a:xfrm rot="5400000">
              <a:off x="273716" y="2417500"/>
              <a:ext cx="921839" cy="202604"/>
            </a:xfrm>
            <a:prstGeom prst="rightArrow">
              <a:avLst/>
            </a:prstGeom>
            <a:solidFill>
              <a:srgbClr val="87A8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6891A5B-9E6D-D494-0711-19258AB5ACFA}"/>
                </a:ext>
              </a:extLst>
            </p:cNvPr>
            <p:cNvSpPr/>
            <p:nvPr/>
          </p:nvSpPr>
          <p:spPr>
            <a:xfrm>
              <a:off x="1748661" y="4123549"/>
              <a:ext cx="1661008" cy="608585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D4560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Data Analysis</a:t>
              </a:r>
            </a:p>
          </p:txBody>
        </p:sp>
        <p:sp>
          <p:nvSpPr>
            <p:cNvPr id="51" name="Left Brace 50">
              <a:extLst>
                <a:ext uri="{FF2B5EF4-FFF2-40B4-BE49-F238E27FC236}">
                  <a16:creationId xmlns:a16="http://schemas.microsoft.com/office/drawing/2014/main" id="{E368F3CB-3604-8235-FA42-6B33C128DFD6}"/>
                </a:ext>
              </a:extLst>
            </p:cNvPr>
            <p:cNvSpPr/>
            <p:nvPr/>
          </p:nvSpPr>
          <p:spPr>
            <a:xfrm>
              <a:off x="1410821" y="3811336"/>
              <a:ext cx="455598" cy="1264842"/>
            </a:xfrm>
            <a:prstGeom prst="leftBrace">
              <a:avLst/>
            </a:prstGeom>
            <a:ln w="952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E803B588-E5B7-C5E0-135C-5358B3C22D9F}"/>
                </a:ext>
              </a:extLst>
            </p:cNvPr>
            <p:cNvSpPr/>
            <p:nvPr/>
          </p:nvSpPr>
          <p:spPr>
            <a:xfrm>
              <a:off x="3789587" y="3800778"/>
              <a:ext cx="8233121" cy="1264842"/>
            </a:xfrm>
            <a:prstGeom prst="roundRect">
              <a:avLst/>
            </a:prstGeom>
            <a:noFill/>
            <a:ln w="12700"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F501EF6-6C8B-9AA4-6C4D-00377E50F5E5}"/>
                </a:ext>
              </a:extLst>
            </p:cNvPr>
            <p:cNvSpPr txBox="1"/>
            <p:nvPr/>
          </p:nvSpPr>
          <p:spPr>
            <a:xfrm>
              <a:off x="3907538" y="3794608"/>
              <a:ext cx="81404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i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Objective 03 </a:t>
              </a:r>
              <a:r>
                <a:rPr lang="en-US" sz="1300" i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: </a:t>
              </a:r>
              <a:r>
                <a:rPr lang="en-US" sz="1300" b="1" i="1" kern="100" dirty="0">
                  <a:solidFill>
                    <a:schemeClr val="bg2">
                      <a:lumMod val="10000"/>
                    </a:schemeClr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analyze all attributes in order to conduct a Gap analysis of the system that needs improvements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F317E3-FBAE-D620-B985-B678058ECD17}"/>
                </a:ext>
              </a:extLst>
            </p:cNvPr>
            <p:cNvSpPr txBox="1"/>
            <p:nvPr/>
          </p:nvSpPr>
          <p:spPr>
            <a:xfrm>
              <a:off x="3826885" y="4247074"/>
              <a:ext cx="8140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SWOT analysis of tramway System through stakeholder interview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Analysis and mapping of road infrastructure along tram routes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Observing and mapping heritage and tourist places, educational institutions, commercial centers etc.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Application of Multi-Parameter Decision-Making Techniques to Evaluate the Built Heritage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C9BDD72A-8D99-211E-58A6-6E89CAE1C1B3}"/>
                </a:ext>
              </a:extLst>
            </p:cNvPr>
            <p:cNvSpPr/>
            <p:nvPr/>
          </p:nvSpPr>
          <p:spPr>
            <a:xfrm>
              <a:off x="1748660" y="5271607"/>
              <a:ext cx="1704551" cy="66521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D4560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Proposals &amp; Recomm-endations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7CD6EBE-39F3-DAC9-CD79-DF4A7E68349A}"/>
                </a:ext>
              </a:extLst>
            </p:cNvPr>
            <p:cNvSpPr/>
            <p:nvPr/>
          </p:nvSpPr>
          <p:spPr>
            <a:xfrm>
              <a:off x="3767231" y="5163656"/>
              <a:ext cx="8250142" cy="823149"/>
            </a:xfrm>
            <a:prstGeom prst="roundRect">
              <a:avLst/>
            </a:prstGeom>
            <a:noFill/>
            <a:ln w="12700"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6CFA424-C614-DBAE-2203-769026ED5F0B}"/>
                </a:ext>
              </a:extLst>
            </p:cNvPr>
            <p:cNvSpPr txBox="1"/>
            <p:nvPr/>
          </p:nvSpPr>
          <p:spPr>
            <a:xfrm>
              <a:off x="3870190" y="5149930"/>
              <a:ext cx="825831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i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Objective 04 </a:t>
              </a:r>
              <a:r>
                <a:rPr lang="en-US" sz="1300" i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: </a:t>
              </a:r>
              <a:r>
                <a:rPr lang="en-US" sz="1300" b="1" i="1" kern="100" dirty="0">
                  <a:solidFill>
                    <a:schemeClr val="bg2">
                      <a:lumMod val="10000"/>
                    </a:schemeClr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 propose Planning Framework for KMC area by Integration of Heritage Route Mapping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B9074F2-6DB4-A6A8-0D99-95493660E88F}"/>
                </a:ext>
              </a:extLst>
            </p:cNvPr>
            <p:cNvSpPr txBox="1"/>
            <p:nvPr/>
          </p:nvSpPr>
          <p:spPr>
            <a:xfrm>
              <a:off x="3856937" y="5541843"/>
              <a:ext cx="8123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Heritage Route mapping – Dedicated tram routes for tourists and local citizens which connects integral heritage parts of the city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C6C70163-F881-A071-26BA-7DC0378B6B16}"/>
                </a:ext>
              </a:extLst>
            </p:cNvPr>
            <p:cNvSpPr/>
            <p:nvPr/>
          </p:nvSpPr>
          <p:spPr>
            <a:xfrm>
              <a:off x="4978670" y="6046269"/>
              <a:ext cx="2007142" cy="292099"/>
            </a:xfrm>
            <a:prstGeom prst="roundRect">
              <a:avLst/>
            </a:prstGeom>
            <a:solidFill>
              <a:srgbClr val="0D45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Conclusions</a:t>
              </a:r>
            </a:p>
          </p:txBody>
        </p:sp>
        <p:sp>
          <p:nvSpPr>
            <p:cNvPr id="3072" name="Left Brace 3071">
              <a:extLst>
                <a:ext uri="{FF2B5EF4-FFF2-40B4-BE49-F238E27FC236}">
                  <a16:creationId xmlns:a16="http://schemas.microsoft.com/office/drawing/2014/main" id="{8127AF7D-AF15-B747-0258-7BADEE82DB1E}"/>
                </a:ext>
              </a:extLst>
            </p:cNvPr>
            <p:cNvSpPr/>
            <p:nvPr/>
          </p:nvSpPr>
          <p:spPr>
            <a:xfrm>
              <a:off x="1384908" y="5235803"/>
              <a:ext cx="363751" cy="723499"/>
            </a:xfrm>
            <a:prstGeom prst="leftBrace">
              <a:avLst/>
            </a:prstGeom>
            <a:ln w="952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entury Gothic" panose="020B0502020202020204" pitchFamily="34" charset="0"/>
              </a:endParaRPr>
            </a:p>
          </p:txBody>
        </p:sp>
        <p:cxnSp>
          <p:nvCxnSpPr>
            <p:cNvPr id="3073" name="Straight Arrow Connector 3072">
              <a:extLst>
                <a:ext uri="{FF2B5EF4-FFF2-40B4-BE49-F238E27FC236}">
                  <a16:creationId xmlns:a16="http://schemas.microsoft.com/office/drawing/2014/main" id="{8970D898-3520-BA26-1E5D-008D0FFF3208}"/>
                </a:ext>
              </a:extLst>
            </p:cNvPr>
            <p:cNvCxnSpPr>
              <a:cxnSpLocks/>
            </p:cNvCxnSpPr>
            <p:nvPr/>
          </p:nvCxnSpPr>
          <p:spPr>
            <a:xfrm>
              <a:off x="3409670" y="4462354"/>
              <a:ext cx="37148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5" name="Straight Arrow Connector 3074">
              <a:extLst>
                <a:ext uri="{FF2B5EF4-FFF2-40B4-BE49-F238E27FC236}">
                  <a16:creationId xmlns:a16="http://schemas.microsoft.com/office/drawing/2014/main" id="{B2A6A118-E58D-D72F-A65D-27CC07BF1DE4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48" y="5633932"/>
              <a:ext cx="303032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7" name="Arrow: Right 3076">
              <a:extLst>
                <a:ext uri="{FF2B5EF4-FFF2-40B4-BE49-F238E27FC236}">
                  <a16:creationId xmlns:a16="http://schemas.microsoft.com/office/drawing/2014/main" id="{FD0FF691-4830-BB42-7C27-39F1BFEA5082}"/>
                </a:ext>
              </a:extLst>
            </p:cNvPr>
            <p:cNvSpPr/>
            <p:nvPr/>
          </p:nvSpPr>
          <p:spPr>
            <a:xfrm>
              <a:off x="655160" y="6150543"/>
              <a:ext cx="4324351" cy="135389"/>
            </a:xfrm>
            <a:prstGeom prst="rightArrow">
              <a:avLst/>
            </a:prstGeom>
            <a:solidFill>
              <a:srgbClr val="87A8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3079" name="Rectangle 3078">
              <a:extLst>
                <a:ext uri="{FF2B5EF4-FFF2-40B4-BE49-F238E27FC236}">
                  <a16:creationId xmlns:a16="http://schemas.microsoft.com/office/drawing/2014/main" id="{AE7C6C67-3E61-460E-EB40-5A5D9EC78351}"/>
                </a:ext>
              </a:extLst>
            </p:cNvPr>
            <p:cNvSpPr/>
            <p:nvPr/>
          </p:nvSpPr>
          <p:spPr>
            <a:xfrm>
              <a:off x="655160" y="5774993"/>
              <a:ext cx="78389" cy="470749"/>
            </a:xfrm>
            <a:prstGeom prst="rect">
              <a:avLst/>
            </a:prstGeom>
            <a:solidFill>
              <a:srgbClr val="87A8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3080" name="Rectangle: Rounded Corners 3079">
              <a:extLst>
                <a:ext uri="{FF2B5EF4-FFF2-40B4-BE49-F238E27FC236}">
                  <a16:creationId xmlns:a16="http://schemas.microsoft.com/office/drawing/2014/main" id="{8FE1AB2E-BCF8-2D0A-8E73-3880AD4BFA1C}"/>
                </a:ext>
              </a:extLst>
            </p:cNvPr>
            <p:cNvSpPr/>
            <p:nvPr/>
          </p:nvSpPr>
          <p:spPr>
            <a:xfrm>
              <a:off x="8802449" y="6046269"/>
              <a:ext cx="3222977" cy="280120"/>
            </a:xfrm>
            <a:prstGeom prst="roundRect">
              <a:avLst/>
            </a:prstGeom>
            <a:solidFill>
              <a:srgbClr val="0D45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Future Scope of the Study</a:t>
              </a:r>
            </a:p>
          </p:txBody>
        </p:sp>
        <p:sp>
          <p:nvSpPr>
            <p:cNvPr id="3081" name="Arrow: Right 3080">
              <a:extLst>
                <a:ext uri="{FF2B5EF4-FFF2-40B4-BE49-F238E27FC236}">
                  <a16:creationId xmlns:a16="http://schemas.microsoft.com/office/drawing/2014/main" id="{056470FE-D0E9-9FC7-8398-572E7B024D22}"/>
                </a:ext>
              </a:extLst>
            </p:cNvPr>
            <p:cNvSpPr/>
            <p:nvPr/>
          </p:nvSpPr>
          <p:spPr>
            <a:xfrm>
              <a:off x="6995848" y="6124066"/>
              <a:ext cx="1806601" cy="135389"/>
            </a:xfrm>
            <a:prstGeom prst="rightArrow">
              <a:avLst/>
            </a:prstGeom>
            <a:solidFill>
              <a:srgbClr val="87A8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3087" name="Rectangle: Rounded Corners 3086">
              <a:extLst>
                <a:ext uri="{FF2B5EF4-FFF2-40B4-BE49-F238E27FC236}">
                  <a16:creationId xmlns:a16="http://schemas.microsoft.com/office/drawing/2014/main" id="{36CBBF28-664D-5FEC-BCEC-48EFBFD5AB99}"/>
                </a:ext>
              </a:extLst>
            </p:cNvPr>
            <p:cNvSpPr/>
            <p:nvPr/>
          </p:nvSpPr>
          <p:spPr>
            <a:xfrm>
              <a:off x="169292" y="1667339"/>
              <a:ext cx="1218056" cy="373143"/>
            </a:xfrm>
            <a:prstGeom prst="roundRect">
              <a:avLst/>
            </a:prstGeom>
            <a:solidFill>
              <a:srgbClr val="0D45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Stage: 02</a:t>
              </a:r>
            </a:p>
          </p:txBody>
        </p:sp>
        <p:sp>
          <p:nvSpPr>
            <p:cNvPr id="3088" name="Rectangle: Rounded Corners 3087">
              <a:extLst>
                <a:ext uri="{FF2B5EF4-FFF2-40B4-BE49-F238E27FC236}">
                  <a16:creationId xmlns:a16="http://schemas.microsoft.com/office/drawing/2014/main" id="{F7229420-213D-0777-146D-B71083169518}"/>
                </a:ext>
              </a:extLst>
            </p:cNvPr>
            <p:cNvSpPr/>
            <p:nvPr/>
          </p:nvSpPr>
          <p:spPr>
            <a:xfrm>
              <a:off x="169292" y="2978813"/>
              <a:ext cx="1218056" cy="373143"/>
            </a:xfrm>
            <a:prstGeom prst="roundRect">
              <a:avLst/>
            </a:prstGeom>
            <a:solidFill>
              <a:srgbClr val="0D45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Stage: 03</a:t>
              </a:r>
            </a:p>
          </p:txBody>
        </p:sp>
        <p:sp>
          <p:nvSpPr>
            <p:cNvPr id="3089" name="Arrow: Right 3088">
              <a:extLst>
                <a:ext uri="{FF2B5EF4-FFF2-40B4-BE49-F238E27FC236}">
                  <a16:creationId xmlns:a16="http://schemas.microsoft.com/office/drawing/2014/main" id="{2302076A-9E5E-B0AD-5C3A-63B292DD11F2}"/>
                </a:ext>
              </a:extLst>
            </p:cNvPr>
            <p:cNvSpPr/>
            <p:nvPr/>
          </p:nvSpPr>
          <p:spPr>
            <a:xfrm rot="5400000">
              <a:off x="283268" y="3701841"/>
              <a:ext cx="887862" cy="202604"/>
            </a:xfrm>
            <a:prstGeom prst="rightArrow">
              <a:avLst/>
            </a:prstGeom>
            <a:solidFill>
              <a:srgbClr val="87A8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3090" name="Rectangle: Rounded Corners 3089">
              <a:extLst>
                <a:ext uri="{FF2B5EF4-FFF2-40B4-BE49-F238E27FC236}">
                  <a16:creationId xmlns:a16="http://schemas.microsoft.com/office/drawing/2014/main" id="{D8057E3B-D8E1-E90B-895F-E8D5BEB15AD2}"/>
                </a:ext>
              </a:extLst>
            </p:cNvPr>
            <p:cNvSpPr/>
            <p:nvPr/>
          </p:nvSpPr>
          <p:spPr>
            <a:xfrm>
              <a:off x="169292" y="4237704"/>
              <a:ext cx="1218056" cy="373143"/>
            </a:xfrm>
            <a:prstGeom prst="roundRect">
              <a:avLst/>
            </a:prstGeom>
            <a:solidFill>
              <a:srgbClr val="0D45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Stage: 04</a:t>
              </a:r>
            </a:p>
          </p:txBody>
        </p:sp>
        <p:sp>
          <p:nvSpPr>
            <p:cNvPr id="3091" name="Arrow: Right 3090">
              <a:extLst>
                <a:ext uri="{FF2B5EF4-FFF2-40B4-BE49-F238E27FC236}">
                  <a16:creationId xmlns:a16="http://schemas.microsoft.com/office/drawing/2014/main" id="{7DDCF967-DF0A-8E2E-1BD1-298BC2932CB8}"/>
                </a:ext>
              </a:extLst>
            </p:cNvPr>
            <p:cNvSpPr/>
            <p:nvPr/>
          </p:nvSpPr>
          <p:spPr>
            <a:xfrm rot="5400000">
              <a:off x="327140" y="4909993"/>
              <a:ext cx="768734" cy="202604"/>
            </a:xfrm>
            <a:prstGeom prst="rightArrow">
              <a:avLst/>
            </a:prstGeom>
            <a:solidFill>
              <a:srgbClr val="87A8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3092" name="Rectangle: Rounded Corners 3091">
              <a:extLst>
                <a:ext uri="{FF2B5EF4-FFF2-40B4-BE49-F238E27FC236}">
                  <a16:creationId xmlns:a16="http://schemas.microsoft.com/office/drawing/2014/main" id="{FB22F017-A5A6-BD1D-9357-39168157B26B}"/>
                </a:ext>
              </a:extLst>
            </p:cNvPr>
            <p:cNvSpPr/>
            <p:nvPr/>
          </p:nvSpPr>
          <p:spPr>
            <a:xfrm>
              <a:off x="153599" y="5395659"/>
              <a:ext cx="1231307" cy="373143"/>
            </a:xfrm>
            <a:prstGeom prst="roundRect">
              <a:avLst/>
            </a:prstGeom>
            <a:solidFill>
              <a:srgbClr val="0D45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cs typeface="Calibri Light" panose="020F0302020204030204" pitchFamily="34" charset="0"/>
                </a:rPr>
                <a:t>Stage: 05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CF94D28-AEF0-2966-3DD8-54D148A0FBCF}"/>
              </a:ext>
            </a:extLst>
          </p:cNvPr>
          <p:cNvSpPr txBox="1"/>
          <p:nvPr/>
        </p:nvSpPr>
        <p:spPr>
          <a:xfrm>
            <a:off x="10423816" y="48094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</p:spTree>
    <p:extLst>
      <p:ext uri="{BB962C8B-B14F-4D97-AF65-F5344CB8AC3E}">
        <p14:creationId xmlns:p14="http://schemas.microsoft.com/office/powerpoint/2010/main" val="3305555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85645-19D5-E634-2AD1-7E9CE4600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43E53D-11DB-B160-7B38-D43E3E90DBEE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976EA2-10E4-7C07-5378-8341CFAA871F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4A810-E697-2995-B301-C668C4C50A41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39EE88-0807-2C94-A9F7-A621238BEF7C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FE7D5F-0755-0F12-1734-0BE0ED3E96DF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B5AF48-8FC7-0039-8B86-32DAB5C78EF7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9D4798-BA59-79CC-C28A-76133C13A678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7A243D7-2C9C-41C7-EEA3-FDB95DB74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36961B-D7F9-EB44-3F67-DAB2DF9A4AF7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Literature Study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0CC815-C944-C4F3-79A0-E39DB53D1F1F}"/>
              </a:ext>
            </a:extLst>
          </p:cNvPr>
          <p:cNvSpPr txBox="1"/>
          <p:nvPr/>
        </p:nvSpPr>
        <p:spPr>
          <a:xfrm>
            <a:off x="83842" y="0"/>
            <a:ext cx="34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9BEBCE-BF99-8F22-088B-FA297A1A4885}"/>
              </a:ext>
            </a:extLst>
          </p:cNvPr>
          <p:cNvSpPr txBox="1"/>
          <p:nvPr/>
        </p:nvSpPr>
        <p:spPr>
          <a:xfrm>
            <a:off x="103777" y="460348"/>
            <a:ext cx="51256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Century Gothic" panose="020B0502020202020204" pitchFamily="34" charset="0"/>
              </a:rPr>
              <a:t>Q</a:t>
            </a:r>
            <a:r>
              <a:rPr lang="en-US" sz="1400" b="1" i="1" dirty="0">
                <a:effectLst/>
                <a:latin typeface="Century Gothic" panose="020B0502020202020204" pitchFamily="34" charset="0"/>
              </a:rPr>
              <a:t>1. What caused decline for Tram in Kolkata?</a:t>
            </a:r>
            <a:endParaRPr lang="en-US" sz="1400" b="1" i="1" dirty="0">
              <a:latin typeface="Century Gothic" panose="020B0502020202020204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B7F2895-88EA-4594-229B-FB62E88C0D63}"/>
              </a:ext>
            </a:extLst>
          </p:cNvPr>
          <p:cNvGrpSpPr/>
          <p:nvPr/>
        </p:nvGrpSpPr>
        <p:grpSpPr>
          <a:xfrm>
            <a:off x="119418" y="691497"/>
            <a:ext cx="11949767" cy="5627820"/>
            <a:chOff x="119418" y="691497"/>
            <a:chExt cx="11949767" cy="56278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D8ADC0-CE17-6841-C861-1B5846961065}"/>
                </a:ext>
              </a:extLst>
            </p:cNvPr>
            <p:cNvSpPr txBox="1"/>
            <p:nvPr/>
          </p:nvSpPr>
          <p:spPr>
            <a:xfrm>
              <a:off x="3051115" y="4578609"/>
              <a:ext cx="307495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1978, </a:t>
              </a:r>
              <a:r>
                <a:rPr lang="en-US" sz="1600" b="1" dirty="0">
                  <a:latin typeface="Century Gothic" panose="020B0502020202020204" pitchFamily="34" charset="0"/>
                </a:rPr>
                <a:t>Esplanade with Hazra Park </a:t>
              </a:r>
              <a:r>
                <a:rPr lang="en-US" sz="1600" dirty="0">
                  <a:latin typeface="Century Gothic" panose="020B0502020202020204" pitchFamily="34" charset="0"/>
                </a:rPr>
                <a:t>was closed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1980, </a:t>
              </a:r>
              <a:r>
                <a:rPr lang="en-US" sz="1600" b="1" dirty="0">
                  <a:latin typeface="Century Gothic" panose="020B0502020202020204" pitchFamily="34" charset="0"/>
                </a:rPr>
                <a:t>Esplanade to Jatin Das Park</a:t>
              </a:r>
              <a:r>
                <a:rPr lang="en-US" sz="1600" dirty="0">
                  <a:latin typeface="Century Gothic" panose="020B0502020202020204" pitchFamily="34" charset="0"/>
                </a:rPr>
                <a:t> was closed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2011</a:t>
              </a:r>
              <a:r>
                <a:rPr lang="en-US" sz="1600" dirty="0">
                  <a:latin typeface="Century Gothic" panose="020B0502020202020204" pitchFamily="34" charset="0"/>
                </a:rPr>
                <a:t>, </a:t>
              </a:r>
              <a:r>
                <a:rPr lang="en-US" sz="1600" b="1" dirty="0">
                  <a:latin typeface="Century Gothic" panose="020B0502020202020204" pitchFamily="34" charset="0"/>
                </a:rPr>
                <a:t>Joka to Behala </a:t>
              </a:r>
              <a:r>
                <a:rPr lang="en-US" sz="1600" dirty="0">
                  <a:latin typeface="Century Gothic" panose="020B0502020202020204" pitchFamily="34" charset="0"/>
                </a:rPr>
                <a:t>Line was closed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4E4A639-EA8C-8EE6-A47C-2CB7C2A4CDAE}"/>
                </a:ext>
              </a:extLst>
            </p:cNvPr>
            <p:cNvSpPr txBox="1"/>
            <p:nvPr/>
          </p:nvSpPr>
          <p:spPr>
            <a:xfrm>
              <a:off x="4609153" y="691497"/>
              <a:ext cx="3406960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1973, </a:t>
              </a:r>
              <a:r>
                <a:rPr lang="en-US" sz="1600" b="1" dirty="0">
                  <a:latin typeface="Century Gothic" panose="020B0502020202020204" pitchFamily="34" charset="0"/>
                </a:rPr>
                <a:t>Howrah Bridge to Company Bagan, Burrabazar to Nimtala </a:t>
              </a:r>
              <a:r>
                <a:rPr lang="en-US" sz="1600" dirty="0">
                  <a:latin typeface="Century Gothic" panose="020B0502020202020204" pitchFamily="34" charset="0"/>
                </a:rPr>
                <a:t>line</a:t>
              </a:r>
              <a:r>
                <a:rPr lang="en-US" sz="1600" b="1" dirty="0">
                  <a:latin typeface="Century Gothic" panose="020B0502020202020204" pitchFamily="34" charset="0"/>
                </a:rPr>
                <a:t> </a:t>
              </a:r>
              <a:r>
                <a:rPr lang="en-US" sz="1600" dirty="0">
                  <a:latin typeface="Century Gothic" panose="020B0502020202020204" pitchFamily="34" charset="0"/>
                </a:rPr>
                <a:t>route closed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1982, </a:t>
              </a:r>
              <a:r>
                <a:rPr lang="en-US" sz="1600" b="1" dirty="0">
                  <a:latin typeface="Century Gothic" panose="020B0502020202020204" pitchFamily="34" charset="0"/>
                </a:rPr>
                <a:t>Sealdah to Lebutala </a:t>
              </a:r>
              <a:r>
                <a:rPr lang="en-US" sz="1600" dirty="0">
                  <a:latin typeface="Century Gothic" panose="020B0502020202020204" pitchFamily="34" charset="0"/>
                </a:rPr>
                <a:t>route closed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In 2009, </a:t>
              </a:r>
              <a:r>
                <a:rPr lang="en-US" sz="1600" b="1" dirty="0">
                  <a:latin typeface="Century Gothic" panose="020B0502020202020204" pitchFamily="34" charset="0"/>
                </a:rPr>
                <a:t>Shyam bazar to Galiff Street </a:t>
              </a:r>
              <a:r>
                <a:rPr lang="en-US" sz="1600" dirty="0">
                  <a:latin typeface="Century Gothic" panose="020B0502020202020204" pitchFamily="34" charset="0"/>
                </a:rPr>
                <a:t>route closed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76FC3C-E592-D4E1-67E6-5214BC70ECD0}"/>
                </a:ext>
              </a:extLst>
            </p:cNvPr>
            <p:cNvSpPr txBox="1"/>
            <p:nvPr/>
          </p:nvSpPr>
          <p:spPr>
            <a:xfrm>
              <a:off x="119418" y="5919207"/>
              <a:ext cx="3039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Source: </a:t>
              </a:r>
              <a:r>
                <a:rPr lang="en-US" sz="1000" i="1" dirty="0">
                  <a:latin typeface="Century Gothic" panose="020B0502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https://wbtc.co.in/tram-service</a:t>
              </a:r>
              <a:r>
                <a:rPr lang="en-US" sz="1000" i="1" dirty="0">
                  <a:latin typeface="Century Gothic" panose="020B0502020202020204" pitchFamily="34" charset="0"/>
                </a:rPr>
                <a:t>                 </a:t>
              </a:r>
            </a:p>
            <a:p>
              <a:r>
                <a:rPr lang="en-US" sz="1000" i="1" dirty="0">
                  <a:latin typeface="Century Gothic" panose="020B0502020202020204" pitchFamily="34" charset="0"/>
                </a:rPr>
                <a:t>DOI:10.15680/IJIRSET.2016.0505120 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D93C1EF-C0C4-D7D5-63CE-1935C2F0B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5" t="8818" r="16020" b="22813"/>
            <a:stretch/>
          </p:blipFill>
          <p:spPr>
            <a:xfrm rot="10800000" flipV="1">
              <a:off x="2552700" y="2468311"/>
              <a:ext cx="437743" cy="446188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01BCE87-9D9C-2DE1-75F6-BCF03D051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1" t="7096" r="8928" b="21534"/>
            <a:stretch/>
          </p:blipFill>
          <p:spPr>
            <a:xfrm>
              <a:off x="4420238" y="4120963"/>
              <a:ext cx="462793" cy="40010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11B296-4B26-26EE-C539-0CF0DA2BCFF1}"/>
                </a:ext>
              </a:extLst>
            </p:cNvPr>
            <p:cNvSpPr txBox="1"/>
            <p:nvPr/>
          </p:nvSpPr>
          <p:spPr>
            <a:xfrm>
              <a:off x="237139" y="2834239"/>
              <a:ext cx="170141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Lack of </a:t>
              </a:r>
            </a:p>
            <a:p>
              <a:pPr algn="ctr"/>
              <a:r>
                <a:rPr lang="en-US" sz="1600" b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Infrastructure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53B9FE-2F98-DDB6-7313-DD0325B7F7B5}"/>
                </a:ext>
              </a:extLst>
            </p:cNvPr>
            <p:cNvSpPr txBox="1"/>
            <p:nvPr/>
          </p:nvSpPr>
          <p:spPr>
            <a:xfrm>
              <a:off x="197018" y="4615560"/>
              <a:ext cx="175441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1971, </a:t>
              </a:r>
              <a:r>
                <a:rPr lang="en-US" sz="1600" b="1" dirty="0">
                  <a:latin typeface="Century Gothic" panose="020B0502020202020204" pitchFamily="34" charset="0"/>
                </a:rPr>
                <a:t>Howrah to Bandhaghat and Shibpur </a:t>
              </a:r>
              <a:r>
                <a:rPr lang="en-US" sz="1600" dirty="0">
                  <a:latin typeface="Century Gothic" panose="020B0502020202020204" pitchFamily="34" charset="0"/>
                </a:rPr>
                <a:t>line was closed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0AD3E2-7CF5-BF3A-EFAF-7EEBF1247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9" t="10978" r="8041" b="13049"/>
            <a:stretch/>
          </p:blipFill>
          <p:spPr>
            <a:xfrm>
              <a:off x="877719" y="4120964"/>
              <a:ext cx="448505" cy="400110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7775360-89E4-236C-2C8B-DFE456981C0B}"/>
                </a:ext>
              </a:extLst>
            </p:cNvPr>
            <p:cNvSpPr/>
            <p:nvPr/>
          </p:nvSpPr>
          <p:spPr>
            <a:xfrm>
              <a:off x="174330" y="4602523"/>
              <a:ext cx="1791593" cy="110747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6F51AE-7C67-2DDE-90DC-8774EDC1B953}"/>
                </a:ext>
              </a:extLst>
            </p:cNvPr>
            <p:cNvSpPr txBox="1"/>
            <p:nvPr/>
          </p:nvSpPr>
          <p:spPr>
            <a:xfrm>
              <a:off x="1929244" y="3521599"/>
              <a:ext cx="170141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Bus Service Introduced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68ACA06-B1FD-E507-8A28-B0A9281C8809}"/>
                </a:ext>
              </a:extLst>
            </p:cNvPr>
            <p:cNvSpPr txBox="1"/>
            <p:nvPr/>
          </p:nvSpPr>
          <p:spPr>
            <a:xfrm>
              <a:off x="1587585" y="998384"/>
              <a:ext cx="234038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1992, </a:t>
              </a:r>
              <a:r>
                <a:rPr lang="en-US" sz="1600" dirty="0">
                  <a:latin typeface="Century Gothic" panose="020B0502020202020204" pitchFamily="34" charset="0"/>
                </a:rPr>
                <a:t>Esplanade with Planetarium route closed when an </a:t>
              </a:r>
              <a:r>
                <a:rPr lang="en-US" sz="1600" b="1" dirty="0">
                  <a:latin typeface="Century Gothic" panose="020B0502020202020204" pitchFamily="34" charset="0"/>
                </a:rPr>
                <a:t>initial fleet of 40 buses introduced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1928803-D00C-02EF-F659-33EBD3B35641}"/>
                </a:ext>
              </a:extLst>
            </p:cNvPr>
            <p:cNvSpPr/>
            <p:nvPr/>
          </p:nvSpPr>
          <p:spPr>
            <a:xfrm>
              <a:off x="1532476" y="952954"/>
              <a:ext cx="2429924" cy="140625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03B5DE-6A52-A9D2-024E-A6453A7E7791}"/>
                </a:ext>
              </a:extLst>
            </p:cNvPr>
            <p:cNvSpPr txBox="1"/>
            <p:nvPr/>
          </p:nvSpPr>
          <p:spPr>
            <a:xfrm>
              <a:off x="3688422" y="2859997"/>
              <a:ext cx="170141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Construction of Metro line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38E158F-EEFA-E2C4-1632-87AD34E9D539}"/>
                </a:ext>
              </a:extLst>
            </p:cNvPr>
            <p:cNvSpPr/>
            <p:nvPr/>
          </p:nvSpPr>
          <p:spPr>
            <a:xfrm>
              <a:off x="3080349" y="4600070"/>
              <a:ext cx="3040307" cy="1521541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3C2A269-3EA1-E36C-1D83-883D2CB55514}"/>
                </a:ext>
              </a:extLst>
            </p:cNvPr>
            <p:cNvGrpSpPr/>
            <p:nvPr/>
          </p:nvGrpSpPr>
          <p:grpSpPr>
            <a:xfrm>
              <a:off x="183813" y="2843615"/>
              <a:ext cx="11806419" cy="1337477"/>
              <a:chOff x="183813" y="2843615"/>
              <a:chExt cx="11806419" cy="133747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C5EDBC8-C048-18B7-D4E2-E60648CC584E}"/>
                  </a:ext>
                </a:extLst>
              </p:cNvPr>
              <p:cNvCxnSpPr/>
              <p:nvPr/>
            </p:nvCxnSpPr>
            <p:spPr>
              <a:xfrm>
                <a:off x="183813" y="3510642"/>
                <a:ext cx="11806419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CDA6A71-2D39-BB9D-DB8B-D0976B472FEB}"/>
                  </a:ext>
                </a:extLst>
              </p:cNvPr>
              <p:cNvGrpSpPr/>
              <p:nvPr/>
            </p:nvGrpSpPr>
            <p:grpSpPr>
              <a:xfrm>
                <a:off x="1039724" y="3450541"/>
                <a:ext cx="124496" cy="717763"/>
                <a:chOff x="618812" y="3406999"/>
                <a:chExt cx="124496" cy="717763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DE4D22B4-5A77-D647-C1C6-D57F5644C662}"/>
                    </a:ext>
                  </a:extLst>
                </p:cNvPr>
                <p:cNvSpPr/>
                <p:nvPr/>
              </p:nvSpPr>
              <p:spPr>
                <a:xfrm>
                  <a:off x="618812" y="3406999"/>
                  <a:ext cx="124496" cy="12020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5AE5058-80E3-1926-198D-E2741889D8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3646" y="3527200"/>
                  <a:ext cx="0" cy="597562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905853B-170D-4953-CC5F-C288F875B064}"/>
                  </a:ext>
                </a:extLst>
              </p:cNvPr>
              <p:cNvGrpSpPr/>
              <p:nvPr/>
            </p:nvGrpSpPr>
            <p:grpSpPr>
              <a:xfrm rot="10800000">
                <a:off x="2711635" y="2843615"/>
                <a:ext cx="124496" cy="717763"/>
                <a:chOff x="618812" y="3406999"/>
                <a:chExt cx="124496" cy="717763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032CED5-D83D-5BA2-75CF-D39A761556FD}"/>
                    </a:ext>
                  </a:extLst>
                </p:cNvPr>
                <p:cNvSpPr/>
                <p:nvPr/>
              </p:nvSpPr>
              <p:spPr>
                <a:xfrm>
                  <a:off x="618812" y="3406999"/>
                  <a:ext cx="124496" cy="12020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B18F6823-FB5E-655C-521F-1E0EA0C7ED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3646" y="3527200"/>
                  <a:ext cx="0" cy="597562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F984BAB-5452-6610-FA83-A25D554CB809}"/>
                  </a:ext>
                </a:extLst>
              </p:cNvPr>
              <p:cNvGrpSpPr/>
              <p:nvPr/>
            </p:nvGrpSpPr>
            <p:grpSpPr>
              <a:xfrm>
                <a:off x="4491007" y="3450541"/>
                <a:ext cx="124496" cy="717763"/>
                <a:chOff x="618812" y="3406999"/>
                <a:chExt cx="124496" cy="717763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E2851812-DC03-049D-0555-8C470E2E2ABD}"/>
                    </a:ext>
                  </a:extLst>
                </p:cNvPr>
                <p:cNvSpPr/>
                <p:nvPr/>
              </p:nvSpPr>
              <p:spPr>
                <a:xfrm>
                  <a:off x="618812" y="3406999"/>
                  <a:ext cx="124496" cy="12020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6C67BAB7-0109-ED62-FECE-AC1600521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3646" y="3527200"/>
                  <a:ext cx="0" cy="597562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BC67E20-1C74-9028-45A9-36A5C76D7F64}"/>
                  </a:ext>
                </a:extLst>
              </p:cNvPr>
              <p:cNvGrpSpPr/>
              <p:nvPr/>
            </p:nvGrpSpPr>
            <p:grpSpPr>
              <a:xfrm rot="10800000">
                <a:off x="6329792" y="2855426"/>
                <a:ext cx="124496" cy="717763"/>
                <a:chOff x="618812" y="3406999"/>
                <a:chExt cx="124496" cy="717763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D92228F8-8EB7-46D7-9DF8-B22D86DE9A72}"/>
                    </a:ext>
                  </a:extLst>
                </p:cNvPr>
                <p:cNvSpPr/>
                <p:nvPr/>
              </p:nvSpPr>
              <p:spPr>
                <a:xfrm>
                  <a:off x="618812" y="3406999"/>
                  <a:ext cx="124496" cy="12020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B99E1475-CC8D-2269-94AA-E83A499132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3646" y="3527200"/>
                  <a:ext cx="0" cy="597562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8CD883BC-EDE3-8327-8839-7C6BA16993FF}"/>
                  </a:ext>
                </a:extLst>
              </p:cNvPr>
              <p:cNvGrpSpPr/>
              <p:nvPr/>
            </p:nvGrpSpPr>
            <p:grpSpPr>
              <a:xfrm>
                <a:off x="8145514" y="3450541"/>
                <a:ext cx="124496" cy="717763"/>
                <a:chOff x="618812" y="3406999"/>
                <a:chExt cx="124496" cy="717763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67737AF9-78AB-D2E2-3A7F-DE93A494F221}"/>
                    </a:ext>
                  </a:extLst>
                </p:cNvPr>
                <p:cNvSpPr/>
                <p:nvPr/>
              </p:nvSpPr>
              <p:spPr>
                <a:xfrm>
                  <a:off x="618812" y="3406999"/>
                  <a:ext cx="124496" cy="12020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1C5924C7-B4C3-B3AA-5A0F-80EB2C4658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3646" y="3527200"/>
                  <a:ext cx="0" cy="597562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B5892B0C-A7C1-456D-584A-1CD025E813C2}"/>
                  </a:ext>
                </a:extLst>
              </p:cNvPr>
              <p:cNvGrpSpPr/>
              <p:nvPr/>
            </p:nvGrpSpPr>
            <p:grpSpPr>
              <a:xfrm rot="10800000">
                <a:off x="9884865" y="2868214"/>
                <a:ext cx="124496" cy="717763"/>
                <a:chOff x="618812" y="3406999"/>
                <a:chExt cx="124496" cy="717763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BAD7AFA6-BB8A-A6FB-DC9A-7F4EB0A6EAA0}"/>
                    </a:ext>
                  </a:extLst>
                </p:cNvPr>
                <p:cNvSpPr/>
                <p:nvPr/>
              </p:nvSpPr>
              <p:spPr>
                <a:xfrm>
                  <a:off x="618812" y="3406999"/>
                  <a:ext cx="124496" cy="12020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DEFD23F6-D523-D57F-D1D3-2046516869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3646" y="3527200"/>
                  <a:ext cx="0" cy="597562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E17BAAC7-F9B4-CDA3-25F7-5924C3598902}"/>
                  </a:ext>
                </a:extLst>
              </p:cNvPr>
              <p:cNvGrpSpPr/>
              <p:nvPr/>
            </p:nvGrpSpPr>
            <p:grpSpPr>
              <a:xfrm>
                <a:off x="11378616" y="3463329"/>
                <a:ext cx="124496" cy="717763"/>
                <a:chOff x="618812" y="3406999"/>
                <a:chExt cx="124496" cy="717763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584077DF-18F3-221A-924A-792C4CDA16B8}"/>
                    </a:ext>
                  </a:extLst>
                </p:cNvPr>
                <p:cNvSpPr/>
                <p:nvPr/>
              </p:nvSpPr>
              <p:spPr>
                <a:xfrm>
                  <a:off x="618812" y="3406999"/>
                  <a:ext cx="124496" cy="120201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latin typeface="Century Gothic" panose="020B0502020202020204" pitchFamily="34" charset="0"/>
                  </a:endParaRPr>
                </a:p>
              </p:txBody>
            </p: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E66F488D-3371-D8D8-0570-7DABB366E2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3646" y="3527200"/>
                  <a:ext cx="0" cy="597562"/>
                </a:xfrm>
                <a:prstGeom prst="line">
                  <a:avLst/>
                </a:prstGeom>
                <a:ln w="28575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3F7F1C7-4082-0D44-215B-E71A18710F38}"/>
                </a:ext>
              </a:extLst>
            </p:cNvPr>
            <p:cNvSpPr txBox="1"/>
            <p:nvPr/>
          </p:nvSpPr>
          <p:spPr>
            <a:xfrm>
              <a:off x="5548805" y="3535940"/>
              <a:ext cx="170141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Excessive Traffic Load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2AF7D624-CF00-A317-287B-5FFF2AD58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00" t="20658" r="20011" b="35055"/>
            <a:stretch/>
          </p:blipFill>
          <p:spPr>
            <a:xfrm>
              <a:off x="6108879" y="2519337"/>
              <a:ext cx="536708" cy="400240"/>
            </a:xfrm>
            <a:prstGeom prst="rect">
              <a:avLst/>
            </a:prstGeom>
          </p:spPr>
        </p:pic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66710A01-5F1E-6D99-63BC-0C5117E55C9B}"/>
                </a:ext>
              </a:extLst>
            </p:cNvPr>
            <p:cNvSpPr/>
            <p:nvPr/>
          </p:nvSpPr>
          <p:spPr>
            <a:xfrm>
              <a:off x="4572000" y="708567"/>
              <a:ext cx="3495630" cy="174822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17C1CD9-78F4-EA45-3E02-A32916F8F046}"/>
                </a:ext>
              </a:extLst>
            </p:cNvPr>
            <p:cNvSpPr txBox="1"/>
            <p:nvPr/>
          </p:nvSpPr>
          <p:spPr>
            <a:xfrm>
              <a:off x="7320377" y="2835238"/>
              <a:ext cx="170141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Construction of Flyover</a:t>
              </a: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36E951AE-5A65-4AB8-1F9D-AC4E22DB8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4" t="21481" r="5491" b="35115"/>
            <a:stretch/>
          </p:blipFill>
          <p:spPr>
            <a:xfrm>
              <a:off x="7778522" y="4058471"/>
              <a:ext cx="857607" cy="424317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428B90C-CB61-23DA-C74D-CA236A533729}"/>
                </a:ext>
              </a:extLst>
            </p:cNvPr>
            <p:cNvSpPr txBox="1"/>
            <p:nvPr/>
          </p:nvSpPr>
          <p:spPr>
            <a:xfrm>
              <a:off x="7125500" y="4606137"/>
              <a:ext cx="250076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1981</a:t>
              </a:r>
              <a:r>
                <a:rPr lang="en-US" sz="1600" dirty="0">
                  <a:latin typeface="Century Gothic" panose="020B0502020202020204" pitchFamily="34" charset="0"/>
                </a:rPr>
                <a:t>, </a:t>
              </a:r>
              <a:r>
                <a:rPr lang="en-US" sz="1600" b="1" dirty="0">
                  <a:latin typeface="Century Gothic" panose="020B0502020202020204" pitchFamily="34" charset="0"/>
                </a:rPr>
                <a:t>Esplanade with Lal bazar </a:t>
              </a:r>
              <a:r>
                <a:rPr lang="en-US" sz="1600" dirty="0">
                  <a:latin typeface="Century Gothic" panose="020B0502020202020204" pitchFamily="34" charset="0"/>
                </a:rPr>
                <a:t>route closed.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2004</a:t>
              </a:r>
              <a:r>
                <a:rPr lang="en-US" sz="1600" dirty="0">
                  <a:latin typeface="Century Gothic" panose="020B0502020202020204" pitchFamily="34" charset="0"/>
                </a:rPr>
                <a:t>, </a:t>
              </a:r>
              <a:r>
                <a:rPr lang="en-US" sz="1600" b="1" dirty="0">
                  <a:latin typeface="Century Gothic" panose="020B0502020202020204" pitchFamily="34" charset="0"/>
                </a:rPr>
                <a:t>Gariahat depot</a:t>
              </a:r>
              <a:r>
                <a:rPr lang="en-US" sz="1600" dirty="0">
                  <a:latin typeface="Century Gothic" panose="020B0502020202020204" pitchFamily="34" charset="0"/>
                </a:rPr>
                <a:t> to its crossing route closed.</a:t>
              </a: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FF4B0346-AB2B-5A82-6D9C-352F9300D3A0}"/>
                </a:ext>
              </a:extLst>
            </p:cNvPr>
            <p:cNvSpPr/>
            <p:nvPr/>
          </p:nvSpPr>
          <p:spPr>
            <a:xfrm>
              <a:off x="7139643" y="4597089"/>
              <a:ext cx="2500768" cy="157104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D23FC59-82C9-50E4-AF30-9B5160FF9888}"/>
                </a:ext>
              </a:extLst>
            </p:cNvPr>
            <p:cNvSpPr txBox="1"/>
            <p:nvPr/>
          </p:nvSpPr>
          <p:spPr>
            <a:xfrm>
              <a:off x="9021791" y="3521599"/>
              <a:ext cx="17840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Other Mass Transport Mode</a:t>
              </a: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3700B4D-9779-30C8-3A43-A0DAF87B1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2" t="16524" r="10779" b="31519"/>
            <a:stretch/>
          </p:blipFill>
          <p:spPr>
            <a:xfrm>
              <a:off x="9626268" y="2481313"/>
              <a:ext cx="575136" cy="379697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3697E5B-75D0-3C58-187D-65949632A2BE}"/>
                </a:ext>
              </a:extLst>
            </p:cNvPr>
            <p:cNvSpPr txBox="1"/>
            <p:nvPr/>
          </p:nvSpPr>
          <p:spPr>
            <a:xfrm>
              <a:off x="8670323" y="1011263"/>
              <a:ext cx="279320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2006, </a:t>
              </a:r>
              <a:r>
                <a:rPr lang="en-US" sz="1600" b="1" dirty="0">
                  <a:latin typeface="Century Gothic" panose="020B0502020202020204" pitchFamily="34" charset="0"/>
                </a:rPr>
                <a:t>Mominpur to Behala</a:t>
              </a:r>
              <a:r>
                <a:rPr lang="en-US" sz="1600" dirty="0">
                  <a:latin typeface="Century Gothic" panose="020B0502020202020204" pitchFamily="34" charset="0"/>
                </a:rPr>
                <a:t> route closed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2016-18, </a:t>
              </a:r>
              <a:r>
                <a:rPr lang="en-US" sz="1600" b="1" dirty="0">
                  <a:latin typeface="Century Gothic" panose="020B0502020202020204" pitchFamily="34" charset="0"/>
                </a:rPr>
                <a:t>Park Circus, Sealdah-Moulali </a:t>
              </a:r>
              <a:r>
                <a:rPr lang="en-US" sz="1600" dirty="0">
                  <a:latin typeface="Century Gothic" panose="020B0502020202020204" pitchFamily="34" charset="0"/>
                </a:rPr>
                <a:t>route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closed</a:t>
              </a: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3C065801-86BE-CDE4-3A26-5078E33E0BFF}"/>
                </a:ext>
              </a:extLst>
            </p:cNvPr>
            <p:cNvSpPr/>
            <p:nvPr/>
          </p:nvSpPr>
          <p:spPr>
            <a:xfrm>
              <a:off x="8628092" y="946867"/>
              <a:ext cx="2793204" cy="141234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1A54268-F70E-0ADE-CB16-D9E14635D50B}"/>
                </a:ext>
              </a:extLst>
            </p:cNvPr>
            <p:cNvSpPr txBox="1"/>
            <p:nvPr/>
          </p:nvSpPr>
          <p:spPr>
            <a:xfrm>
              <a:off x="10806001" y="3079937"/>
              <a:ext cx="12285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Cyclone</a:t>
              </a: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E1F987A-0ADB-7133-5B68-BB7C0C42F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3" r="15017" b="16301"/>
            <a:stretch/>
          </p:blipFill>
          <p:spPr>
            <a:xfrm>
              <a:off x="11191952" y="4040334"/>
              <a:ext cx="485521" cy="59186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0C80137-0FDE-C6B1-4846-FB5E54E82A8F}"/>
                </a:ext>
              </a:extLst>
            </p:cNvPr>
            <p:cNvSpPr txBox="1"/>
            <p:nvPr/>
          </p:nvSpPr>
          <p:spPr>
            <a:xfrm>
              <a:off x="10408712" y="4795823"/>
              <a:ext cx="166047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In 2020, </a:t>
              </a:r>
              <a:r>
                <a:rPr lang="en-US" sz="1600" dirty="0">
                  <a:latin typeface="Century Gothic" panose="020B0502020202020204" pitchFamily="34" charset="0"/>
                </a:rPr>
                <a:t>The iconic route </a:t>
              </a:r>
              <a:r>
                <a:rPr lang="en-US" sz="1600" b="1" dirty="0">
                  <a:latin typeface="Century Gothic" panose="020B0502020202020204" pitchFamily="34" charset="0"/>
                </a:rPr>
                <a:t>Khidirpur with Esplanade </a:t>
              </a:r>
              <a:r>
                <a:rPr lang="en-US" sz="1600" dirty="0">
                  <a:latin typeface="Century Gothic" panose="020B0502020202020204" pitchFamily="34" charset="0"/>
                </a:rPr>
                <a:t>closed.</a:t>
              </a: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DE9EFF7C-CB0D-2C16-7E43-C1A0BC8E6816}"/>
                </a:ext>
              </a:extLst>
            </p:cNvPr>
            <p:cNvSpPr/>
            <p:nvPr/>
          </p:nvSpPr>
          <p:spPr>
            <a:xfrm>
              <a:off x="10408713" y="4729084"/>
              <a:ext cx="1636328" cy="1446713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  <a:p>
              <a:endParaRPr lang="en-US" sz="1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AF8F9B0A-8560-5B40-040A-AD63265B4125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</p:spTree>
    <p:extLst>
      <p:ext uri="{BB962C8B-B14F-4D97-AF65-F5344CB8AC3E}">
        <p14:creationId xmlns:p14="http://schemas.microsoft.com/office/powerpoint/2010/main" val="411689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0BEDA-238E-2784-F34A-58A96F75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F77E00-8B06-9373-052B-7860AFA0A597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7FD22-FA0C-B6DD-875D-840F38AF3502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D8339-7AE9-E294-3859-41B536A3A9F8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FC9E6A-AAF6-A7CB-BE9C-64708D847077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3FD592-7FBB-175D-E1F3-C81C957F33CF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9C8C7F-B599-C22C-5E23-C82DF6190DBD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8A7077-2708-4176-FF2B-486A1628CCB6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4B8FF3DF-61BC-706F-A40C-0D7B6FBB3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F12BAD-091F-2466-A338-69A48B832163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Literature Study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F57D7-46C3-6EF6-BE45-D00CC79E2BBF}"/>
              </a:ext>
            </a:extLst>
          </p:cNvPr>
          <p:cNvSpPr txBox="1"/>
          <p:nvPr/>
        </p:nvSpPr>
        <p:spPr>
          <a:xfrm>
            <a:off x="83842" y="0"/>
            <a:ext cx="34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DD5AEE-E81B-B395-0308-93A044A6B958}"/>
              </a:ext>
            </a:extLst>
          </p:cNvPr>
          <p:cNvSpPr txBox="1"/>
          <p:nvPr/>
        </p:nvSpPr>
        <p:spPr>
          <a:xfrm>
            <a:off x="103777" y="460348"/>
            <a:ext cx="11978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202124"/>
                </a:solidFill>
                <a:latin typeface="Century Gothic" panose="020B0502020202020204" pitchFamily="34" charset="0"/>
              </a:rPr>
              <a:t>Q</a:t>
            </a:r>
            <a:r>
              <a:rPr lang="en-US" sz="1400" b="1" i="1" dirty="0">
                <a:solidFill>
                  <a:srgbClr val="202124"/>
                </a:solidFill>
                <a:effectLst/>
                <a:latin typeface="Century Gothic" panose="020B0502020202020204" pitchFamily="34" charset="0"/>
              </a:rPr>
              <a:t>2. What is the present role of Tram in Kolkata?</a:t>
            </a:r>
            <a:endParaRPr lang="en-US" sz="1400" b="1" i="1" dirty="0">
              <a:solidFill>
                <a:srgbClr val="FA800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266CCC-F83C-9ED8-97D0-CDCCC5747666}"/>
              </a:ext>
            </a:extLst>
          </p:cNvPr>
          <p:cNvGrpSpPr/>
          <p:nvPr/>
        </p:nvGrpSpPr>
        <p:grpSpPr>
          <a:xfrm>
            <a:off x="-83190" y="768670"/>
            <a:ext cx="12207065" cy="5561606"/>
            <a:chOff x="-83190" y="768670"/>
            <a:chExt cx="12207065" cy="556160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162DE90-2531-5547-E510-F4D3A199873E}"/>
                </a:ext>
              </a:extLst>
            </p:cNvPr>
            <p:cNvSpPr/>
            <p:nvPr/>
          </p:nvSpPr>
          <p:spPr>
            <a:xfrm>
              <a:off x="118457" y="4753347"/>
              <a:ext cx="6298662" cy="15193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F6C28B-D4A9-9F8E-54AF-1FD1F165B764}"/>
                </a:ext>
              </a:extLst>
            </p:cNvPr>
            <p:cNvSpPr/>
            <p:nvPr/>
          </p:nvSpPr>
          <p:spPr>
            <a:xfrm>
              <a:off x="6645121" y="4760616"/>
              <a:ext cx="5387087" cy="15120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CC0DB0-33AC-D028-BFC8-C40B3BD68095}"/>
                </a:ext>
              </a:extLst>
            </p:cNvPr>
            <p:cNvSpPr txBox="1"/>
            <p:nvPr/>
          </p:nvSpPr>
          <p:spPr>
            <a:xfrm>
              <a:off x="44769" y="4415616"/>
              <a:ext cx="27123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Source:  </a:t>
              </a:r>
              <a:r>
                <a:rPr lang="en-US" sz="1000" i="1" dirty="0">
                  <a:latin typeface="Century Gothic" panose="020B0502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https://wbtc.co.in/tram-service</a:t>
              </a:r>
              <a:endParaRPr lang="en-US" sz="1000" i="1" dirty="0">
                <a:latin typeface="Century Gothic" panose="020B0502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B95664-045B-3755-FBFE-C5EF73AD0276}"/>
                </a:ext>
              </a:extLst>
            </p:cNvPr>
            <p:cNvGrpSpPr/>
            <p:nvPr/>
          </p:nvGrpSpPr>
          <p:grpSpPr>
            <a:xfrm>
              <a:off x="-83190" y="826910"/>
              <a:ext cx="6571695" cy="3964031"/>
              <a:chOff x="3713768" y="931392"/>
              <a:chExt cx="8142166" cy="4911335"/>
            </a:xfrm>
          </p:grpSpPr>
          <p:graphicFrame>
            <p:nvGraphicFramePr>
              <p:cNvPr id="19" name="Chart 18">
                <a:extLst>
                  <a:ext uri="{FF2B5EF4-FFF2-40B4-BE49-F238E27FC236}">
                    <a16:creationId xmlns:a16="http://schemas.microsoft.com/office/drawing/2014/main" id="{67483CE9-66CE-2E55-A3C7-FDE5CF1D8C7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69230459"/>
                  </p:ext>
                </p:extLst>
              </p:nvPr>
            </p:nvGraphicFramePr>
            <p:xfrm>
              <a:off x="3713768" y="931392"/>
              <a:ext cx="8142166" cy="491133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7928C6B-F83B-2F2B-3BA3-F03C822C9BA9}"/>
                  </a:ext>
                </a:extLst>
              </p:cNvPr>
              <p:cNvSpPr/>
              <p:nvPr/>
            </p:nvSpPr>
            <p:spPr>
              <a:xfrm>
                <a:off x="11454028" y="3536669"/>
                <a:ext cx="233833" cy="185455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48F8B45-3879-03E6-2C8B-AB61B79A2FD1}"/>
                  </a:ext>
                </a:extLst>
              </p:cNvPr>
              <p:cNvSpPr/>
              <p:nvPr/>
            </p:nvSpPr>
            <p:spPr>
              <a:xfrm>
                <a:off x="8122925" y="1389484"/>
                <a:ext cx="1004552" cy="373410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45FE26-D69F-4240-744F-5A822711AFFC}"/>
                </a:ext>
              </a:extLst>
            </p:cNvPr>
            <p:cNvSpPr txBox="1"/>
            <p:nvPr/>
          </p:nvSpPr>
          <p:spPr>
            <a:xfrm>
              <a:off x="6608301" y="4491966"/>
              <a:ext cx="551557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Source: Indian Journal of Spatial Science Autumn Issue, 10(2) 2019 pp 59 - 64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DC8C58-7D24-5680-A8F8-46BE253F7F30}"/>
                </a:ext>
              </a:extLst>
            </p:cNvPr>
            <p:cNvGrpSpPr/>
            <p:nvPr/>
          </p:nvGrpSpPr>
          <p:grpSpPr>
            <a:xfrm>
              <a:off x="6753202" y="1030280"/>
              <a:ext cx="5151434" cy="3421443"/>
              <a:chOff x="4778062" y="1005083"/>
              <a:chExt cx="7056094" cy="468646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5B2723A-E4AF-5908-8177-CACC30CE85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138" t="6585" r="15252" b="3817"/>
              <a:stretch/>
            </p:blipFill>
            <p:spPr>
              <a:xfrm>
                <a:off x="4778062" y="1182238"/>
                <a:ext cx="7056094" cy="450931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E5424F4-08D0-4893-4634-C93BD52BB239}"/>
                  </a:ext>
                </a:extLst>
              </p:cNvPr>
              <p:cNvSpPr/>
              <p:nvPr/>
            </p:nvSpPr>
            <p:spPr>
              <a:xfrm>
                <a:off x="9916732" y="1005083"/>
                <a:ext cx="1403798" cy="386313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41EE1A9-51C9-E939-B14B-C2D1BAE61369}"/>
                  </a:ext>
                </a:extLst>
              </p:cNvPr>
              <p:cNvSpPr/>
              <p:nvPr/>
            </p:nvSpPr>
            <p:spPr>
              <a:xfrm>
                <a:off x="6466726" y="1750724"/>
                <a:ext cx="4338649" cy="2164454"/>
              </a:xfrm>
              <a:custGeom>
                <a:avLst/>
                <a:gdLst>
                  <a:gd name="connsiteX0" fmla="*/ 0 w 4121240"/>
                  <a:gd name="connsiteY0" fmla="*/ 2125014 h 2125014"/>
                  <a:gd name="connsiteX1" fmla="*/ 1030310 w 4121240"/>
                  <a:gd name="connsiteY1" fmla="*/ 1983346 h 2125014"/>
                  <a:gd name="connsiteX2" fmla="*/ 2073499 w 4121240"/>
                  <a:gd name="connsiteY2" fmla="*/ 1790163 h 2125014"/>
                  <a:gd name="connsiteX3" fmla="*/ 3026536 w 4121240"/>
                  <a:gd name="connsiteY3" fmla="*/ 1506828 h 2125014"/>
                  <a:gd name="connsiteX4" fmla="*/ 4121240 w 4121240"/>
                  <a:gd name="connsiteY4" fmla="*/ 0 h 212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1240" h="2125014">
                    <a:moveTo>
                      <a:pt x="0" y="2125014"/>
                    </a:moveTo>
                    <a:cubicBezTo>
                      <a:pt x="342363" y="2082084"/>
                      <a:pt x="684727" y="2039154"/>
                      <a:pt x="1030310" y="1983346"/>
                    </a:cubicBezTo>
                    <a:cubicBezTo>
                      <a:pt x="1375893" y="1927538"/>
                      <a:pt x="1740795" y="1869583"/>
                      <a:pt x="2073499" y="1790163"/>
                    </a:cubicBezTo>
                    <a:cubicBezTo>
                      <a:pt x="2406203" y="1710743"/>
                      <a:pt x="2685246" y="1805189"/>
                      <a:pt x="3026536" y="1506828"/>
                    </a:cubicBezTo>
                    <a:cubicBezTo>
                      <a:pt x="3367826" y="1208467"/>
                      <a:pt x="3744533" y="604233"/>
                      <a:pt x="4121240" y="0"/>
                    </a:cubicBezTo>
                  </a:path>
                </a:pathLst>
              </a:custGeom>
              <a:ln w="2857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65AD05-DB27-3EE4-2167-B625599BD832}"/>
                </a:ext>
              </a:extLst>
            </p:cNvPr>
            <p:cNvSpPr txBox="1"/>
            <p:nvPr/>
          </p:nvSpPr>
          <p:spPr>
            <a:xfrm>
              <a:off x="6698879" y="4850494"/>
              <a:ext cx="526194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The </a:t>
              </a:r>
              <a:r>
                <a:rPr lang="en-US" sz="1600" b="1" dirty="0">
                  <a:latin typeface="Century Gothic" panose="020B0502020202020204" pitchFamily="34" charset="0"/>
                </a:rPr>
                <a:t>expenditure is rising </a:t>
              </a:r>
              <a:r>
                <a:rPr lang="en-US" sz="1600" dirty="0">
                  <a:latin typeface="Century Gothic" panose="020B0502020202020204" pitchFamily="34" charset="0"/>
                </a:rPr>
                <a:t>continuously, throughout the time whereas the </a:t>
              </a:r>
              <a:r>
                <a:rPr lang="en-US" sz="1600" b="1" dirty="0">
                  <a:latin typeface="Century Gothic" panose="020B0502020202020204" pitchFamily="34" charset="0"/>
                </a:rPr>
                <a:t>income is quite disappointing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the expenditure is </a:t>
              </a:r>
              <a:r>
                <a:rPr lang="en-US" sz="1600" b="1" dirty="0">
                  <a:latin typeface="Century Gothic" panose="020B0502020202020204" pitchFamily="34" charset="0"/>
                </a:rPr>
                <a:t>more than 30 times </a:t>
              </a:r>
              <a:r>
                <a:rPr lang="en-US" sz="1600" dirty="0">
                  <a:latin typeface="Century Gothic" panose="020B0502020202020204" pitchFamily="34" charset="0"/>
                </a:rPr>
                <a:t>of income during (2007-2014)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AFB1608-9900-863C-C53A-73906EEA1265}"/>
                </a:ext>
              </a:extLst>
            </p:cNvPr>
            <p:cNvSpPr txBox="1"/>
            <p:nvPr/>
          </p:nvSpPr>
          <p:spPr>
            <a:xfrm>
              <a:off x="138324" y="4760616"/>
              <a:ext cx="614089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In 1969, Kolkata Tramway had </a:t>
              </a:r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track length of 70.74 Km 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Presently, </a:t>
              </a:r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only 3 routes operational with track length of 20 Km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The daily ridership also rapidly decreased (from 1.6 lakh passengers per day in 2008 to </a:t>
              </a:r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merely 15000 passengers per day, as of 2022)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3878B8F-9419-9C9D-DD26-023D50E4FABF}"/>
                </a:ext>
              </a:extLst>
            </p:cNvPr>
            <p:cNvSpPr txBox="1"/>
            <p:nvPr/>
          </p:nvSpPr>
          <p:spPr>
            <a:xfrm>
              <a:off x="7657599" y="768670"/>
              <a:ext cx="310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Earnings &amp; Expenditure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23C5B43-E19C-F0A1-7BDB-24E1F4D680AA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</p:spTree>
    <p:extLst>
      <p:ext uri="{BB962C8B-B14F-4D97-AF65-F5344CB8AC3E}">
        <p14:creationId xmlns:p14="http://schemas.microsoft.com/office/powerpoint/2010/main" val="389134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3571C-B2AE-D437-B46F-F8F232B54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E3DEE7-0215-A427-3926-D61DD7101AE4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0C82D5-CE47-0DC0-B957-DE1A14D0FBE7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A60376-C52D-631F-1AD6-5C0D99CC02B7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BAB65F-A5E0-2533-6976-43F87F939277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1CC253-0EB5-BFDA-C413-58BE7FC92D4F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37F7CA-996D-A61E-3692-7034A5784942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46469F-6C91-DEA8-4FF2-8C8C97CC3C93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BD3D042-0908-3C09-AC2F-C3F730E73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010C9D-FE2B-A0D1-BCF1-24421AE12165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Literature Study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9C6078-10A5-29FB-30D5-8556232AEE1D}"/>
              </a:ext>
            </a:extLst>
          </p:cNvPr>
          <p:cNvSpPr txBox="1"/>
          <p:nvPr/>
        </p:nvSpPr>
        <p:spPr>
          <a:xfrm>
            <a:off x="83842" y="0"/>
            <a:ext cx="34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E74F66-83A2-D074-6087-F9933EBC465D}"/>
              </a:ext>
            </a:extLst>
          </p:cNvPr>
          <p:cNvSpPr txBox="1"/>
          <p:nvPr/>
        </p:nvSpPr>
        <p:spPr>
          <a:xfrm>
            <a:off x="103777" y="460348"/>
            <a:ext cx="11978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202124"/>
                </a:solidFill>
                <a:latin typeface="Century Gothic" panose="020B0502020202020204" pitchFamily="34" charset="0"/>
              </a:rPr>
              <a:t>Q3. What are the alternatives of tram in Kolkata?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B795456-62F6-9D4B-A3CB-F282879E98B7}"/>
              </a:ext>
            </a:extLst>
          </p:cNvPr>
          <p:cNvGrpSpPr/>
          <p:nvPr/>
        </p:nvGrpSpPr>
        <p:grpSpPr>
          <a:xfrm>
            <a:off x="100172" y="978318"/>
            <a:ext cx="11999506" cy="5290525"/>
            <a:chOff x="100172" y="978318"/>
            <a:chExt cx="11999506" cy="5290525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0F6F586E-E318-FADE-4CDC-35DD69C31FB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38559775"/>
                </p:ext>
              </p:extLst>
            </p:nvPr>
          </p:nvGraphicFramePr>
          <p:xfrm>
            <a:off x="8284238" y="1352217"/>
            <a:ext cx="3775348" cy="22652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5" name="Chart 24">
              <a:extLst>
                <a:ext uri="{FF2B5EF4-FFF2-40B4-BE49-F238E27FC236}">
                  <a16:creationId xmlns:a16="http://schemas.microsoft.com/office/drawing/2014/main" id="{5D9DD39C-1F7F-37EA-A149-517B2AE6632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26320256"/>
                </p:ext>
              </p:extLst>
            </p:nvPr>
          </p:nvGraphicFramePr>
          <p:xfrm>
            <a:off x="2199160" y="1372895"/>
            <a:ext cx="3984074" cy="22144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8FDF9AF-AD3F-62F9-DB0E-047E1C1BF38A}"/>
                </a:ext>
              </a:extLst>
            </p:cNvPr>
            <p:cNvSpPr/>
            <p:nvPr/>
          </p:nvSpPr>
          <p:spPr>
            <a:xfrm>
              <a:off x="131036" y="5360948"/>
              <a:ext cx="5886348" cy="8711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476FC67-C66F-B2D2-E2F5-05ED506F28FC}"/>
                </a:ext>
              </a:extLst>
            </p:cNvPr>
            <p:cNvSpPr txBox="1"/>
            <p:nvPr/>
          </p:nvSpPr>
          <p:spPr>
            <a:xfrm>
              <a:off x="169706" y="3300618"/>
              <a:ext cx="238168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Source:  </a:t>
              </a:r>
              <a:r>
                <a:rPr lang="it-IT" sz="1000" i="1" dirty="0">
                  <a:latin typeface="Century Gothic" panose="020B0502020202020204" pitchFamily="34" charset="0"/>
                </a:rPr>
                <a:t>Primary Survey by Author</a:t>
              </a:r>
              <a:endParaRPr lang="en-US" sz="1000" i="1" dirty="0">
                <a:latin typeface="Century Gothic" panose="020B0502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E5004E-3C3A-4157-95CE-EF91B41AD876}"/>
                </a:ext>
              </a:extLst>
            </p:cNvPr>
            <p:cNvSpPr txBox="1"/>
            <p:nvPr/>
          </p:nvSpPr>
          <p:spPr>
            <a:xfrm>
              <a:off x="100172" y="1893765"/>
              <a:ext cx="209037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i="1" dirty="0">
                  <a:effectLst/>
                  <a:latin typeface="Century Gothic" panose="020B0502020202020204" pitchFamily="34" charset="0"/>
                </a:rPr>
                <a:t> ** Tram should operational in new routes also in Kolkata?</a:t>
              </a:r>
              <a:endParaRPr lang="en-US" sz="1600" i="1" dirty="0">
                <a:latin typeface="Century Gothic" panose="020B0502020202020204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DF6EEC4-8C23-61D0-6907-E2511955B648}"/>
                </a:ext>
              </a:extLst>
            </p:cNvPr>
            <p:cNvCxnSpPr>
              <a:cxnSpLocks/>
            </p:cNvCxnSpPr>
            <p:nvPr/>
          </p:nvCxnSpPr>
          <p:spPr>
            <a:xfrm>
              <a:off x="6123100" y="1648496"/>
              <a:ext cx="0" cy="4620347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73C4CF-A26F-0156-281C-997916B6526C}"/>
                </a:ext>
              </a:extLst>
            </p:cNvPr>
            <p:cNvSpPr txBox="1"/>
            <p:nvPr/>
          </p:nvSpPr>
          <p:spPr>
            <a:xfrm>
              <a:off x="138398" y="978318"/>
              <a:ext cx="11911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kern="0" dirty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</a:rPr>
                <a:t>A survey asking questions was carried out among Kolkata residents and tram users. 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rPr>
                <a:t>A total </a:t>
              </a: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D4560"/>
                  </a:solidFill>
                  <a:effectLst/>
                  <a:latin typeface="Century Gothic" panose="020B0502020202020204" pitchFamily="34" charset="0"/>
                </a:rPr>
                <a:t>132 responses </a:t>
              </a: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rPr>
                <a:t>received.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6BF04B-E0F5-13BD-6EA3-E31825D8003A}"/>
                </a:ext>
              </a:extLst>
            </p:cNvPr>
            <p:cNvSpPr txBox="1"/>
            <p:nvPr/>
          </p:nvSpPr>
          <p:spPr>
            <a:xfrm>
              <a:off x="206589" y="5517432"/>
              <a:ext cx="5754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b="1" kern="0" dirty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66.60% </a:t>
              </a:r>
              <a:r>
                <a:rPr lang="en-US" sz="1600" kern="0" dirty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 Kolkata residents firmly agreed that trams should operational in new routes also.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A8DEE3-BD52-8A31-EB43-20CF795A0946}"/>
                </a:ext>
              </a:extLst>
            </p:cNvPr>
            <p:cNvSpPr txBox="1"/>
            <p:nvPr/>
          </p:nvSpPr>
          <p:spPr>
            <a:xfrm>
              <a:off x="6204864" y="3659210"/>
              <a:ext cx="5894814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0" i="1" dirty="0">
                  <a:solidFill>
                    <a:srgbClr val="0D4560"/>
                  </a:solidFill>
                  <a:effectLst/>
                  <a:latin typeface="Century Gothic" panose="020B0502020202020204" pitchFamily="34" charset="0"/>
                </a:rPr>
                <a:t>“Tram is an alternative way out to establish sustainable mobility. In Kolkata, Tram is an emotional heritage too. World is moving towards zero emission and sustainable mobility concept - "Tram is one of the solution“</a:t>
              </a:r>
            </a:p>
            <a:p>
              <a:endParaRPr lang="en-US" sz="1600" b="0" i="1" dirty="0">
                <a:solidFill>
                  <a:srgbClr val="FA8006"/>
                </a:solidFill>
                <a:effectLst/>
                <a:latin typeface="Century Gothic" panose="020B0502020202020204" pitchFamily="34" charset="0"/>
              </a:endParaRPr>
            </a:p>
            <a:p>
              <a:pPr algn="r"/>
              <a:r>
                <a:rPr lang="en-US" sz="1400" b="1" i="1" dirty="0">
                  <a:latin typeface="Century Gothic" panose="020B0502020202020204" pitchFamily="34" charset="0"/>
                </a:rPr>
                <a:t> </a:t>
              </a:r>
              <a:r>
                <a:rPr lang="en-US" sz="1400" i="1" dirty="0">
                  <a:latin typeface="Century Gothic" panose="020B0502020202020204" pitchFamily="34" charset="0"/>
                </a:rPr>
                <a:t>- </a:t>
              </a:r>
              <a:r>
                <a:rPr lang="en-US" sz="1400" dirty="0">
                  <a:latin typeface="Century Gothic" panose="020B0502020202020204" pitchFamily="34" charset="0"/>
                </a:rPr>
                <a:t>Tram user on Tollygunge – Ballygunge (Route 24/29) route </a:t>
              </a:r>
              <a:endParaRPr lang="en-US" sz="1400" i="1" dirty="0"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B91503-E65A-358B-2780-F4B707C8E9CB}"/>
                </a:ext>
              </a:extLst>
            </p:cNvPr>
            <p:cNvSpPr txBox="1"/>
            <p:nvPr/>
          </p:nvSpPr>
          <p:spPr>
            <a:xfrm>
              <a:off x="6228335" y="2034476"/>
              <a:ext cx="199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effectLst/>
                  <a:latin typeface="Century Gothic" panose="020B0502020202020204" pitchFamily="34" charset="0"/>
                </a:rPr>
                <a:t>** Tram should removed from Kolkata?</a:t>
              </a:r>
              <a:endParaRPr lang="en-US" sz="1600" i="1" dirty="0">
                <a:latin typeface="Century Gothic" panose="020B0502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22B6CA5-EF17-9EB8-5954-199A5F4DDC85}"/>
                </a:ext>
              </a:extLst>
            </p:cNvPr>
            <p:cNvSpPr txBox="1"/>
            <p:nvPr/>
          </p:nvSpPr>
          <p:spPr>
            <a:xfrm>
              <a:off x="6237642" y="3301093"/>
              <a:ext cx="24559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Source:  </a:t>
              </a:r>
              <a:r>
                <a:rPr lang="it-IT" sz="1000" i="1" dirty="0">
                  <a:latin typeface="Century Gothic" panose="020B0502020202020204" pitchFamily="34" charset="0"/>
                </a:rPr>
                <a:t>Primary Survey by Author</a:t>
              </a:r>
              <a:endParaRPr lang="en-US" sz="1000" i="1" dirty="0">
                <a:latin typeface="Century Gothic" panose="020B0502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353011D-2988-FBF5-09D0-CE79B92E4EB6}"/>
                </a:ext>
              </a:extLst>
            </p:cNvPr>
            <p:cNvSpPr/>
            <p:nvPr/>
          </p:nvSpPr>
          <p:spPr>
            <a:xfrm>
              <a:off x="6202621" y="5360948"/>
              <a:ext cx="5886348" cy="8711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8A5E9D-5990-681A-6165-81215A430C42}"/>
                </a:ext>
              </a:extLst>
            </p:cNvPr>
            <p:cNvSpPr txBox="1"/>
            <p:nvPr/>
          </p:nvSpPr>
          <p:spPr>
            <a:xfrm>
              <a:off x="6200900" y="5517431"/>
              <a:ext cx="588634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just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1600" b="1" kern="0" dirty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88.90% </a:t>
              </a:r>
              <a:r>
                <a:rPr lang="en-US" sz="1600" kern="0" dirty="0">
                  <a:effectLst/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 Kolkata residents firmly agreed that trams should not be withdrawn from the city.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9D6DF28-1D7E-9623-581F-83FF1B65D4C7}"/>
                </a:ext>
              </a:extLst>
            </p:cNvPr>
            <p:cNvSpPr txBox="1"/>
            <p:nvPr/>
          </p:nvSpPr>
          <p:spPr>
            <a:xfrm>
              <a:off x="218543" y="3870296"/>
              <a:ext cx="5754271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i="1" dirty="0">
                  <a:solidFill>
                    <a:srgbClr val="0D4560"/>
                  </a:solidFill>
                  <a:latin typeface="Century Gothic" panose="020B0502020202020204" pitchFamily="34" charset="0"/>
                </a:rPr>
                <a:t>“Tram network should be spreaded. It may not be the older ones but the modernized technology can be supported as it is very accessible.”</a:t>
              </a:r>
            </a:p>
            <a:p>
              <a:endParaRPr lang="en-US" sz="1600" i="1" dirty="0">
                <a:solidFill>
                  <a:srgbClr val="FA8006"/>
                </a:solidFill>
                <a:latin typeface="Century Gothic" panose="020B0502020202020204" pitchFamily="34" charset="0"/>
              </a:endParaRPr>
            </a:p>
            <a:p>
              <a:pPr algn="r"/>
              <a:r>
                <a:rPr lang="en-US" sz="1400" i="1" dirty="0">
                  <a:latin typeface="Century Gothic" panose="020B0502020202020204" pitchFamily="34" charset="0"/>
                </a:rPr>
                <a:t>- </a:t>
              </a:r>
              <a:r>
                <a:rPr lang="en-US" sz="1400" dirty="0">
                  <a:latin typeface="Century Gothic" panose="020B0502020202020204" pitchFamily="34" charset="0"/>
                </a:rPr>
                <a:t>Tram user on Gariahat- Shyambazar route</a:t>
              </a:r>
              <a:endParaRPr lang="en-US" sz="1400" i="1" dirty="0">
                <a:solidFill>
                  <a:srgbClr val="FA8006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0EBAA2A-FF8B-2CED-DCA9-D4532B631C86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</p:spTree>
    <p:extLst>
      <p:ext uri="{BB962C8B-B14F-4D97-AF65-F5344CB8AC3E}">
        <p14:creationId xmlns:p14="http://schemas.microsoft.com/office/powerpoint/2010/main" val="605706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238D0-A5D4-4772-7A20-19DC38D0B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1187F7-9F4F-88D8-9DEC-4B8954193C3C}"/>
              </a:ext>
            </a:extLst>
          </p:cNvPr>
          <p:cNvSpPr/>
          <p:nvPr/>
        </p:nvSpPr>
        <p:spPr>
          <a:xfrm>
            <a:off x="0" y="6680935"/>
            <a:ext cx="12192000" cy="177065"/>
          </a:xfrm>
          <a:prstGeom prst="rect">
            <a:avLst/>
          </a:prstGeom>
          <a:solidFill>
            <a:srgbClr val="0D4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1E8667-A440-B4DD-FC32-4DFC8DD2CD85}"/>
              </a:ext>
            </a:extLst>
          </p:cNvPr>
          <p:cNvSpPr/>
          <p:nvPr/>
        </p:nvSpPr>
        <p:spPr>
          <a:xfrm>
            <a:off x="0" y="6375166"/>
            <a:ext cx="12192000" cy="368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CD592C-248F-0DC6-1A5F-9E0A531704BA}"/>
              </a:ext>
            </a:extLst>
          </p:cNvPr>
          <p:cNvSpPr/>
          <p:nvPr/>
        </p:nvSpPr>
        <p:spPr>
          <a:xfrm rot="16200000">
            <a:off x="-2986941" y="3467195"/>
            <a:ext cx="6063420" cy="895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B711C2-2AEB-094B-C772-F54496CD44B0}"/>
              </a:ext>
            </a:extLst>
          </p:cNvPr>
          <p:cNvSpPr/>
          <p:nvPr/>
        </p:nvSpPr>
        <p:spPr>
          <a:xfrm rot="16200000">
            <a:off x="9116634" y="3468306"/>
            <a:ext cx="6063420" cy="87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CFF50A-8EBF-C832-C8E0-DDAE91F28F63}"/>
              </a:ext>
            </a:extLst>
          </p:cNvPr>
          <p:cNvSpPr/>
          <p:nvPr/>
        </p:nvSpPr>
        <p:spPr>
          <a:xfrm>
            <a:off x="0" y="382840"/>
            <a:ext cx="12192000" cy="1038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EB4863-B21A-6D16-2819-56CED4CA88C0}"/>
              </a:ext>
            </a:extLst>
          </p:cNvPr>
          <p:cNvCxnSpPr>
            <a:cxnSpLocks/>
          </p:cNvCxnSpPr>
          <p:nvPr/>
        </p:nvCxnSpPr>
        <p:spPr>
          <a:xfrm>
            <a:off x="508471" y="0"/>
            <a:ext cx="0" cy="382840"/>
          </a:xfrm>
          <a:prstGeom prst="line">
            <a:avLst/>
          </a:prstGeom>
          <a:ln>
            <a:solidFill>
              <a:srgbClr val="0D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A3A1B09-AA39-478D-1A1F-CF9D80A9442E}"/>
              </a:ext>
            </a:extLst>
          </p:cNvPr>
          <p:cNvSpPr txBox="1"/>
          <p:nvPr/>
        </p:nvSpPr>
        <p:spPr>
          <a:xfrm>
            <a:off x="83842" y="6387145"/>
            <a:ext cx="11379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0" dirty="0">
                <a:effectLst/>
                <a:latin typeface="Century Gothic" panose="020B0502020202020204" pitchFamily="34" charset="0"/>
              </a:rPr>
              <a:t>Reconnecting Urban Spaces: A Strategic Approach to Tramways through Heritage Route Mapping </a:t>
            </a:r>
            <a:r>
              <a:rPr lang="en-US" sz="1400" dirty="0">
                <a:latin typeface="Century Gothic" panose="020B0502020202020204" pitchFamily="34" charset="0"/>
              </a:rPr>
              <a:t>(A Case of Kolkata)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EF42050-F682-6915-06CB-6E6E06A4B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b="10464"/>
          <a:stretch>
            <a:fillRect/>
          </a:stretch>
        </p:blipFill>
        <p:spPr bwMode="auto">
          <a:xfrm>
            <a:off x="11029032" y="6401699"/>
            <a:ext cx="1075654" cy="316251"/>
          </a:xfrm>
          <a:prstGeom prst="rect">
            <a:avLst/>
          </a:prstGeom>
          <a:solidFill>
            <a:srgbClr val="09535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BE5E3E-4529-8F9B-8737-01D55E54F8E4}"/>
              </a:ext>
            </a:extLst>
          </p:cNvPr>
          <p:cNvSpPr txBox="1"/>
          <p:nvPr/>
        </p:nvSpPr>
        <p:spPr>
          <a:xfrm>
            <a:off x="570214" y="-10696"/>
            <a:ext cx="40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Case Study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46DE2-FA9B-5ABB-9F87-B39778723E41}"/>
              </a:ext>
            </a:extLst>
          </p:cNvPr>
          <p:cNvSpPr txBox="1"/>
          <p:nvPr/>
        </p:nvSpPr>
        <p:spPr>
          <a:xfrm>
            <a:off x="83842" y="0"/>
            <a:ext cx="34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FA0E2F-AD8D-8DB7-F836-EE4F6639DEE9}"/>
              </a:ext>
            </a:extLst>
          </p:cNvPr>
          <p:cNvSpPr txBox="1"/>
          <p:nvPr/>
        </p:nvSpPr>
        <p:spPr>
          <a:xfrm>
            <a:off x="10423816" y="35215"/>
            <a:ext cx="176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3233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9E0E59-CEF5-93CC-AEA7-ACB0AE11D190}"/>
              </a:ext>
            </a:extLst>
          </p:cNvPr>
          <p:cNvSpPr txBox="1"/>
          <p:nvPr/>
        </p:nvSpPr>
        <p:spPr>
          <a:xfrm>
            <a:off x="103777" y="524743"/>
            <a:ext cx="5943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de-DE" sz="1600" b="1" kern="100" dirty="0">
                <a:solidFill>
                  <a:srgbClr val="0D45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Tram–Train Systems in Germany (Karlsruhe &amp; Kassel) </a:t>
            </a:r>
            <a:endParaRPr lang="en-US" sz="1600" b="1" kern="100" dirty="0">
              <a:solidFill>
                <a:srgbClr val="0D456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4041C2-D51C-14EF-86F1-F56DDE9F43E6}"/>
              </a:ext>
            </a:extLst>
          </p:cNvPr>
          <p:cNvSpPr txBox="1"/>
          <p:nvPr/>
        </p:nvSpPr>
        <p:spPr>
          <a:xfrm>
            <a:off x="6095999" y="524743"/>
            <a:ext cx="59863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de-DE" sz="1600" b="1" kern="100" dirty="0">
                <a:solidFill>
                  <a:srgbClr val="0D45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Bi-Directional Trams in Poland</a:t>
            </a:r>
            <a:endParaRPr lang="en-US" sz="1600" b="1" kern="100" dirty="0">
              <a:solidFill>
                <a:srgbClr val="0D456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956AECA-C629-2358-D81B-C5B5D49072FB}"/>
              </a:ext>
            </a:extLst>
          </p:cNvPr>
          <p:cNvCxnSpPr>
            <a:cxnSpLocks/>
          </p:cNvCxnSpPr>
          <p:nvPr/>
        </p:nvCxnSpPr>
        <p:spPr>
          <a:xfrm>
            <a:off x="6071584" y="486688"/>
            <a:ext cx="0" cy="588847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44F4AEB-1B73-B41E-9081-E2551EBDC562}"/>
              </a:ext>
            </a:extLst>
          </p:cNvPr>
          <p:cNvGrpSpPr/>
          <p:nvPr/>
        </p:nvGrpSpPr>
        <p:grpSpPr>
          <a:xfrm>
            <a:off x="89272" y="907237"/>
            <a:ext cx="12072142" cy="5338239"/>
            <a:chOff x="89272" y="907237"/>
            <a:chExt cx="12072142" cy="53382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A8A603-6BBA-7899-C786-381FE276B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5106" y="1356834"/>
              <a:ext cx="5864731" cy="67149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D366F5F-BD6B-98B5-81C6-5122D7D41F3C}"/>
                </a:ext>
              </a:extLst>
            </p:cNvPr>
            <p:cNvSpPr/>
            <p:nvPr/>
          </p:nvSpPr>
          <p:spPr>
            <a:xfrm>
              <a:off x="148363" y="4321872"/>
              <a:ext cx="5874578" cy="192360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D158D6-0C46-8B45-2CF9-6F343DAC26C3}"/>
                </a:ext>
              </a:extLst>
            </p:cNvPr>
            <p:cNvSpPr txBox="1"/>
            <p:nvPr/>
          </p:nvSpPr>
          <p:spPr>
            <a:xfrm>
              <a:off x="217504" y="4347142"/>
              <a:ext cx="575694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latin typeface="Century Gothic" panose="020B0502020202020204" pitchFamily="34" charset="0"/>
                </a:rPr>
                <a:t>Learning: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The </a:t>
              </a:r>
              <a:r>
                <a:rPr lang="en-US" sz="1600" b="1" dirty="0">
                  <a:latin typeface="Century Gothic" panose="020B0502020202020204" pitchFamily="34" charset="0"/>
                </a:rPr>
                <a:t>“tram–train” </a:t>
              </a:r>
              <a:r>
                <a:rPr lang="en-US" sz="1600" dirty="0">
                  <a:latin typeface="Century Gothic" panose="020B0502020202020204" pitchFamily="34" charset="0"/>
                </a:rPr>
                <a:t>approach is designed to solve this problem by linking </a:t>
              </a:r>
              <a:r>
                <a:rPr lang="en-US" sz="1600" b="1" dirty="0">
                  <a:latin typeface="Century Gothic" panose="020B0502020202020204" pitchFamily="34" charset="0"/>
                </a:rPr>
                <a:t>urban tram and regional heavy railway</a:t>
              </a:r>
              <a:r>
                <a:rPr lang="en-US" sz="1600" dirty="0">
                  <a:latin typeface="Century Gothic" panose="020B0502020202020204" pitchFamily="34" charset="0"/>
                </a:rPr>
                <a:t> infrastructure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The linkage provides a direct connection between the city center and its suburbs, which helps </a:t>
              </a:r>
              <a:r>
                <a:rPr lang="en-US" sz="1600" b="1" dirty="0">
                  <a:latin typeface="Century Gothic" panose="020B0502020202020204" pitchFamily="34" charset="0"/>
                </a:rPr>
                <a:t>reduce travel time and increase efficiency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3299C1-98C5-43B8-E098-47BB170ED012}"/>
                </a:ext>
              </a:extLst>
            </p:cNvPr>
            <p:cNvSpPr txBox="1"/>
            <p:nvPr/>
          </p:nvSpPr>
          <p:spPr>
            <a:xfrm>
              <a:off x="89272" y="3865101"/>
              <a:ext cx="59154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Source:  Journal of the Transportation Research Board, No. 2275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F96EE7-29BD-8BB1-8149-34E4EF492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918" y="938198"/>
              <a:ext cx="5882076" cy="28975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75FA3F-2F7B-0291-FFCD-A8A4DC9C0679}"/>
                </a:ext>
              </a:extLst>
            </p:cNvPr>
            <p:cNvSpPr txBox="1"/>
            <p:nvPr/>
          </p:nvSpPr>
          <p:spPr>
            <a:xfrm>
              <a:off x="137676" y="3305310"/>
              <a:ext cx="2021665" cy="52322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b="1" dirty="0">
                  <a:latin typeface="Century Gothic" panose="020B0502020202020204" pitchFamily="34" charset="0"/>
                </a:rPr>
                <a:t>A</a:t>
              </a:r>
              <a:r>
                <a:rPr lang="en-US" sz="1400" dirty="0">
                  <a:latin typeface="Century Gothic" panose="020B0502020202020204" pitchFamily="34" charset="0"/>
                </a:rPr>
                <a:t> : Karlsruhe City Center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1DDEAC-9434-F71D-8701-DE5B3937EDFF}"/>
                </a:ext>
              </a:extLst>
            </p:cNvPr>
            <p:cNvSpPr txBox="1"/>
            <p:nvPr/>
          </p:nvSpPr>
          <p:spPr>
            <a:xfrm>
              <a:off x="2275569" y="3525651"/>
              <a:ext cx="3708735" cy="3077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B</a:t>
              </a:r>
              <a:r>
                <a:rPr lang="en-US" sz="1400" dirty="0">
                  <a:latin typeface="Century Gothic" panose="020B0502020202020204" pitchFamily="34" charset="0"/>
                </a:rPr>
                <a:t> : Regio Tram Kassel meets heavy rail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25F381-8CA8-BF1F-1235-92F94C175FD0}"/>
                </a:ext>
              </a:extLst>
            </p:cNvPr>
            <p:cNvSpPr txBox="1"/>
            <p:nvPr/>
          </p:nvSpPr>
          <p:spPr>
            <a:xfrm>
              <a:off x="6096000" y="3952440"/>
              <a:ext cx="59154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>
                  <a:latin typeface="Century Gothic" panose="020B0502020202020204" pitchFamily="34" charset="0"/>
                </a:rPr>
                <a:t>Source:  </a:t>
              </a:r>
              <a:r>
                <a:rPr lang="it-IT" sz="1000" i="1" dirty="0">
                  <a:latin typeface="Century Gothic" panose="020B0502020202020204" pitchFamily="34" charset="0"/>
                </a:rPr>
                <a:t>https://doi.org/10.3390/en15155685</a:t>
              </a:r>
              <a:endParaRPr lang="en-US" sz="1000" i="1" dirty="0">
                <a:latin typeface="Century Gothic" panose="020B0502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0ECD33E-D6CE-D0B0-D0B3-33FE0DC77DD7}"/>
                </a:ext>
              </a:extLst>
            </p:cNvPr>
            <p:cNvSpPr txBox="1"/>
            <p:nvPr/>
          </p:nvSpPr>
          <p:spPr>
            <a:xfrm>
              <a:off x="6175106" y="907237"/>
              <a:ext cx="5986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Font typeface="Wingdings" panose="05000000000000000000" pitchFamily="2" charset="2"/>
                <a:buChar char="Ø"/>
              </a:pPr>
              <a:r>
                <a:rPr lang="en-US" sz="1400" i="1" dirty="0">
                  <a:latin typeface="Century Gothic" panose="020B0502020202020204" pitchFamily="34" charset="0"/>
                </a:rPr>
                <a:t>Bi-directional tram on a route with switch-back terminals at both ends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991C65-0310-931E-A352-5BD4133339BC}"/>
                </a:ext>
              </a:extLst>
            </p:cNvPr>
            <p:cNvSpPr txBox="1"/>
            <p:nvPr/>
          </p:nvSpPr>
          <p:spPr>
            <a:xfrm>
              <a:off x="6115421" y="2074791"/>
              <a:ext cx="59922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1400" i="1" dirty="0">
                  <a:latin typeface="Century Gothic" panose="020B0502020202020204" pitchFamily="34" charset="0"/>
                </a:rPr>
                <a:t>Locating tram stops only one side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C4DE4FD-8402-3D04-3A7D-7BCC2F370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9077" y="2367056"/>
              <a:ext cx="5914253" cy="39138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47B3DF-0D07-6E37-E451-10C022990DDB}"/>
                </a:ext>
              </a:extLst>
            </p:cNvPr>
            <p:cNvSpPr txBox="1"/>
            <p:nvPr/>
          </p:nvSpPr>
          <p:spPr>
            <a:xfrm>
              <a:off x="6131098" y="2864106"/>
              <a:ext cx="59922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sz="1400" i="1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</a:rPr>
                <a:t>Mitigating the Negative Effects of Maintenance/Upgrading Works on a Tram Network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759EB18-7F4D-77F4-F371-8721D39A2124}"/>
                </a:ext>
              </a:extLst>
            </p:cNvPr>
            <p:cNvSpPr/>
            <p:nvPr/>
          </p:nvSpPr>
          <p:spPr>
            <a:xfrm>
              <a:off x="6150846" y="4307866"/>
              <a:ext cx="5874578" cy="192360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68699D1-885B-A900-A193-EA0F82ACF29F}"/>
                </a:ext>
              </a:extLst>
            </p:cNvPr>
            <p:cNvSpPr txBox="1"/>
            <p:nvPr/>
          </p:nvSpPr>
          <p:spPr>
            <a:xfrm>
              <a:off x="6219987" y="4526321"/>
              <a:ext cx="57569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latin typeface="Century Gothic" panose="020B0502020202020204" pitchFamily="34" charset="0"/>
                </a:rPr>
                <a:t>Learning: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A </a:t>
              </a:r>
              <a:r>
                <a:rPr lang="en-US" sz="1600" b="1" dirty="0">
                  <a:latin typeface="Century Gothic" panose="020B0502020202020204" pitchFamily="34" charset="0"/>
                </a:rPr>
                <a:t>switch-back terminal </a:t>
              </a:r>
              <a:r>
                <a:rPr lang="en-US" sz="1600" dirty="0">
                  <a:latin typeface="Century Gothic" panose="020B0502020202020204" pitchFamily="34" charset="0"/>
                </a:rPr>
                <a:t>is all that is required for a Bi-Directional tram to turn around instead of a tram loop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sz="1600" dirty="0">
                <a:latin typeface="Century Gothic" panose="020B0502020202020204" pitchFamily="34" charset="0"/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Century Gothic" panose="020B0502020202020204" pitchFamily="34" charset="0"/>
                </a:rPr>
                <a:t>Bi-Directional Tram is useful when there is </a:t>
              </a:r>
              <a:r>
                <a:rPr lang="en-US" sz="1600" b="1" dirty="0">
                  <a:latin typeface="Century Gothic" panose="020B0502020202020204" pitchFamily="34" charset="0"/>
                </a:rPr>
                <a:t>not enough space for a tram loop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F52EE74-B4A6-BE95-0B30-88CBD8C0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4229" y="3378394"/>
              <a:ext cx="5805437" cy="565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0690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5817</TotalTime>
  <Words>4556</Words>
  <Application>Microsoft Office PowerPoint</Application>
  <PresentationFormat>Widescreen</PresentationFormat>
  <Paragraphs>1194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Century Gothic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VINEET JAMDARE*</dc:creator>
  <cp:lastModifiedBy>Munzareen Fatma</cp:lastModifiedBy>
  <cp:revision>423</cp:revision>
  <dcterms:created xsi:type="dcterms:W3CDTF">2022-01-14T05:00:05Z</dcterms:created>
  <dcterms:modified xsi:type="dcterms:W3CDTF">2025-11-02T16:22:36Z</dcterms:modified>
</cp:coreProperties>
</file>