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9" r:id="rId3"/>
    <p:sldId id="1629" r:id="rId4"/>
    <p:sldId id="1605" r:id="rId5"/>
    <p:sldId id="276" r:id="rId6"/>
    <p:sldId id="272" r:id="rId7"/>
    <p:sldId id="1595" r:id="rId8"/>
    <p:sldId id="1599" r:id="rId9"/>
    <p:sldId id="268" r:id="rId10"/>
    <p:sldId id="281" r:id="rId11"/>
    <p:sldId id="1631" r:id="rId12"/>
    <p:sldId id="1594" r:id="rId13"/>
    <p:sldId id="1630" r:id="rId14"/>
    <p:sldId id="1632" r:id="rId15"/>
    <p:sldId id="1618" r:id="rId16"/>
    <p:sldId id="1622" r:id="rId17"/>
    <p:sldId id="1624" r:id="rId18"/>
    <p:sldId id="1620" r:id="rId19"/>
    <p:sldId id="1627" r:id="rId20"/>
    <p:sldId id="1625" r:id="rId21"/>
    <p:sldId id="16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178987-DBA7-4D07-8113-77FA036A4EB4}">
          <p14:sldIdLst>
            <p14:sldId id="259"/>
          </p14:sldIdLst>
        </p14:section>
        <p14:section name="Problem statement" id="{AA979638-A4AE-4FE5-A1AE-015EA51E7C85}">
          <p14:sldIdLst>
            <p14:sldId id="1629"/>
          </p14:sldIdLst>
        </p14:section>
        <p14:section name="Headway Optimisation" id="{53B5DD37-56A1-4351-A2AF-3DB8547DF783}">
          <p14:sldIdLst>
            <p14:sldId id="1605"/>
          </p14:sldIdLst>
        </p14:section>
        <p14:section name="Literature Review" id="{311DF69B-466A-45EE-9008-5662BD2149F6}">
          <p14:sldIdLst>
            <p14:sldId id="276"/>
            <p14:sldId id="272"/>
          </p14:sldIdLst>
        </p14:section>
        <p14:section name="Case city" id="{BC6E9BA7-1581-4615-A6BE-375E08456E71}">
          <p14:sldIdLst>
            <p14:sldId id="1595"/>
            <p14:sldId id="1599"/>
          </p14:sldIdLst>
        </p14:section>
        <p14:section name="Aim and Objectives" id="{47AF76DC-5614-4D74-B076-1D39A5D6CD89}">
          <p14:sldIdLst>
            <p14:sldId id="268"/>
          </p14:sldIdLst>
        </p14:section>
        <p14:section name="Approach (Methodology)" id="{D91CC24A-EBB5-471C-889E-CC37645BE9C8}">
          <p14:sldIdLst>
            <p14:sldId id="281"/>
            <p14:sldId id="1631"/>
            <p14:sldId id="1594"/>
          </p14:sldIdLst>
        </p14:section>
        <p14:section name="Evaluation of Genetic Algorithm" id="{6A7CD6D0-0F66-4F82-92AC-704DFB212911}">
          <p14:sldIdLst>
            <p14:sldId id="1630"/>
            <p14:sldId id="1632"/>
            <p14:sldId id="1618"/>
            <p14:sldId id="1622"/>
            <p14:sldId id="1624"/>
            <p14:sldId id="1620"/>
            <p14:sldId id="1627"/>
            <p14:sldId id="1625"/>
            <p14:sldId id="16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808"/>
  </p:normalViewPr>
  <p:slideViewPr>
    <p:cSldViewPr snapToGrid="0">
      <p:cViewPr varScale="1">
        <p:scale>
          <a:sx n="97" d="100"/>
          <a:sy n="97" d="100"/>
        </p:scale>
        <p:origin x="112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yu_2423\Desktop\Route_detai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yu_2423\Desktop\Route_detail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iyu_2423\Desktop\Route_detail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Scen_01!$B$1</c:f>
              <c:strCache>
                <c:ptCount val="1"/>
                <c:pt idx="0">
                  <c:v>Objective Function value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Scen_01!$A$2:$A$28</c:f>
              <c:numCache>
                <c:formatCode>General</c:formatCode>
                <c:ptCount val="27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</c:numCache>
            </c:numRef>
          </c:xVal>
          <c:yVal>
            <c:numRef>
              <c:f>Scen_01!$B$2:$B$28</c:f>
              <c:numCache>
                <c:formatCode>General</c:formatCode>
                <c:ptCount val="27"/>
                <c:pt idx="0">
                  <c:v>121995</c:v>
                </c:pt>
                <c:pt idx="1">
                  <c:v>120552</c:v>
                </c:pt>
                <c:pt idx="2">
                  <c:v>119568</c:v>
                </c:pt>
                <c:pt idx="3">
                  <c:v>119225</c:v>
                </c:pt>
                <c:pt idx="4">
                  <c:v>119068</c:v>
                </c:pt>
                <c:pt idx="5">
                  <c:v>118802</c:v>
                </c:pt>
                <c:pt idx="6">
                  <c:v>118628</c:v>
                </c:pt>
                <c:pt idx="7">
                  <c:v>118478</c:v>
                </c:pt>
                <c:pt idx="8">
                  <c:v>118312</c:v>
                </c:pt>
                <c:pt idx="9">
                  <c:v>118208</c:v>
                </c:pt>
                <c:pt idx="10">
                  <c:v>118029</c:v>
                </c:pt>
                <c:pt idx="11">
                  <c:v>117950</c:v>
                </c:pt>
                <c:pt idx="12">
                  <c:v>117852</c:v>
                </c:pt>
                <c:pt idx="13">
                  <c:v>117765</c:v>
                </c:pt>
                <c:pt idx="14">
                  <c:v>117659</c:v>
                </c:pt>
                <c:pt idx="15">
                  <c:v>117552</c:v>
                </c:pt>
                <c:pt idx="16">
                  <c:v>117487</c:v>
                </c:pt>
                <c:pt idx="17">
                  <c:v>117429</c:v>
                </c:pt>
                <c:pt idx="18">
                  <c:v>117367</c:v>
                </c:pt>
                <c:pt idx="19">
                  <c:v>117303</c:v>
                </c:pt>
                <c:pt idx="20">
                  <c:v>117261</c:v>
                </c:pt>
                <c:pt idx="21">
                  <c:v>117218</c:v>
                </c:pt>
                <c:pt idx="22">
                  <c:v>117171</c:v>
                </c:pt>
                <c:pt idx="23">
                  <c:v>117151</c:v>
                </c:pt>
                <c:pt idx="24">
                  <c:v>117128</c:v>
                </c:pt>
                <c:pt idx="25">
                  <c:v>117107</c:v>
                </c:pt>
                <c:pt idx="26">
                  <c:v>117083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4C-456C-A657-BF93FAB6F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3316928"/>
        <c:axId val="1943320288"/>
      </c:scatterChart>
      <c:valAx>
        <c:axId val="1943316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Iteration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3320288"/>
        <c:crosses val="autoZero"/>
        <c:crossBetween val="midCat"/>
      </c:valAx>
      <c:valAx>
        <c:axId val="194332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Objective</a:t>
                </a:r>
                <a:r>
                  <a:rPr lang="en-IN" baseline="0" dirty="0"/>
                  <a:t> function</a:t>
                </a:r>
                <a:endParaRPr lang="en-I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3316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Existing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'Scen 01 (2)'!$F$3:$BC$3</c:f>
              <c:strCache>
                <c:ptCount val="50"/>
                <c:pt idx="0">
                  <c:v>2</c:v>
                </c:pt>
                <c:pt idx="1">
                  <c:v>58</c:v>
                </c:pt>
                <c:pt idx="2">
                  <c:v>23</c:v>
                </c:pt>
                <c:pt idx="3">
                  <c:v>47</c:v>
                </c:pt>
                <c:pt idx="4">
                  <c:v>42</c:v>
                </c:pt>
                <c:pt idx="5">
                  <c:v>14</c:v>
                </c:pt>
                <c:pt idx="6">
                  <c:v>6</c:v>
                </c:pt>
                <c:pt idx="7">
                  <c:v>9</c:v>
                </c:pt>
                <c:pt idx="8">
                  <c:v>27</c:v>
                </c:pt>
                <c:pt idx="9">
                  <c:v>54</c:v>
                </c:pt>
                <c:pt idx="10">
                  <c:v>B1</c:v>
                </c:pt>
                <c:pt idx="11">
                  <c:v>11</c:v>
                </c:pt>
                <c:pt idx="12">
                  <c:v>8</c:v>
                </c:pt>
                <c:pt idx="13">
                  <c:v>19</c:v>
                </c:pt>
                <c:pt idx="14">
                  <c:v>35</c:v>
                </c:pt>
                <c:pt idx="15">
                  <c:v>3</c:v>
                </c:pt>
                <c:pt idx="16">
                  <c:v>56</c:v>
                </c:pt>
                <c:pt idx="17">
                  <c:v>16</c:v>
                </c:pt>
                <c:pt idx="18">
                  <c:v>21</c:v>
                </c:pt>
                <c:pt idx="19">
                  <c:v>15</c:v>
                </c:pt>
                <c:pt idx="20">
                  <c:v>40</c:v>
                </c:pt>
                <c:pt idx="21">
                  <c:v>32</c:v>
                </c:pt>
                <c:pt idx="22">
                  <c:v>45</c:v>
                </c:pt>
                <c:pt idx="23">
                  <c:v>4</c:v>
                </c:pt>
                <c:pt idx="24">
                  <c:v>5</c:v>
                </c:pt>
                <c:pt idx="25">
                  <c:v>37</c:v>
                </c:pt>
                <c:pt idx="26">
                  <c:v>44</c:v>
                </c:pt>
                <c:pt idx="27">
                  <c:v>13</c:v>
                </c:pt>
                <c:pt idx="28">
                  <c:v>20</c:v>
                </c:pt>
                <c:pt idx="29">
                  <c:v>7</c:v>
                </c:pt>
                <c:pt idx="30">
                  <c:v>31</c:v>
                </c:pt>
                <c:pt idx="31">
                  <c:v>38</c:v>
                </c:pt>
                <c:pt idx="32">
                  <c:v>34</c:v>
                </c:pt>
                <c:pt idx="33">
                  <c:v>28</c:v>
                </c:pt>
                <c:pt idx="34">
                  <c:v>51</c:v>
                </c:pt>
                <c:pt idx="35">
                  <c:v>1</c:v>
                </c:pt>
                <c:pt idx="36">
                  <c:v>25</c:v>
                </c:pt>
                <c:pt idx="37">
                  <c:v>41</c:v>
                </c:pt>
                <c:pt idx="38">
                  <c:v>26</c:v>
                </c:pt>
                <c:pt idx="39">
                  <c:v>17</c:v>
                </c:pt>
                <c:pt idx="40">
                  <c:v>24</c:v>
                </c:pt>
                <c:pt idx="41">
                  <c:v>18</c:v>
                </c:pt>
                <c:pt idx="42">
                  <c:v>B2</c:v>
                </c:pt>
                <c:pt idx="43">
                  <c:v>30</c:v>
                </c:pt>
                <c:pt idx="44">
                  <c:v>46</c:v>
                </c:pt>
                <c:pt idx="45">
                  <c:v>36</c:v>
                </c:pt>
                <c:pt idx="46">
                  <c:v>55</c:v>
                </c:pt>
                <c:pt idx="47">
                  <c:v>43</c:v>
                </c:pt>
                <c:pt idx="48">
                  <c:v>22</c:v>
                </c:pt>
                <c:pt idx="49">
                  <c:v>57</c:v>
                </c:pt>
              </c:strCache>
            </c:strRef>
          </c:cat>
          <c:val>
            <c:numRef>
              <c:f>'Scen 01 (2)'!$F$4:$BC$4</c:f>
              <c:numCache>
                <c:formatCode>General</c:formatCode>
                <c:ptCount val="50"/>
                <c:pt idx="0">
                  <c:v>1.2</c:v>
                </c:pt>
                <c:pt idx="1">
                  <c:v>0.70588235300000002</c:v>
                </c:pt>
                <c:pt idx="2">
                  <c:v>1</c:v>
                </c:pt>
                <c:pt idx="3">
                  <c:v>1</c:v>
                </c:pt>
                <c:pt idx="4">
                  <c:v>1.2</c:v>
                </c:pt>
                <c:pt idx="5">
                  <c:v>0.8</c:v>
                </c:pt>
                <c:pt idx="6">
                  <c:v>0.75</c:v>
                </c:pt>
                <c:pt idx="7">
                  <c:v>0.5</c:v>
                </c:pt>
                <c:pt idx="8">
                  <c:v>1.5</c:v>
                </c:pt>
                <c:pt idx="9">
                  <c:v>0.75</c:v>
                </c:pt>
                <c:pt idx="10">
                  <c:v>1.5</c:v>
                </c:pt>
                <c:pt idx="11">
                  <c:v>0.8</c:v>
                </c:pt>
                <c:pt idx="12">
                  <c:v>1</c:v>
                </c:pt>
                <c:pt idx="13">
                  <c:v>1</c:v>
                </c:pt>
                <c:pt idx="14">
                  <c:v>0.85714285700000004</c:v>
                </c:pt>
                <c:pt idx="15">
                  <c:v>0.66666666699999999</c:v>
                </c:pt>
                <c:pt idx="16">
                  <c:v>0.54545454500000001</c:v>
                </c:pt>
                <c:pt idx="17">
                  <c:v>0.8</c:v>
                </c:pt>
                <c:pt idx="18">
                  <c:v>0.31578947400000001</c:v>
                </c:pt>
                <c:pt idx="19">
                  <c:v>0.6</c:v>
                </c:pt>
                <c:pt idx="20">
                  <c:v>1</c:v>
                </c:pt>
                <c:pt idx="21">
                  <c:v>0.66666666699999999</c:v>
                </c:pt>
                <c:pt idx="22">
                  <c:v>0.66666666699999999</c:v>
                </c:pt>
                <c:pt idx="23">
                  <c:v>0.63157894699999995</c:v>
                </c:pt>
                <c:pt idx="24">
                  <c:v>0.63157894699999995</c:v>
                </c:pt>
                <c:pt idx="25">
                  <c:v>0.85714285700000004</c:v>
                </c:pt>
                <c:pt idx="26">
                  <c:v>0.85714285700000004</c:v>
                </c:pt>
                <c:pt idx="27">
                  <c:v>1</c:v>
                </c:pt>
                <c:pt idx="28">
                  <c:v>0.5</c:v>
                </c:pt>
                <c:pt idx="29">
                  <c:v>1.2</c:v>
                </c:pt>
                <c:pt idx="30">
                  <c:v>1.2</c:v>
                </c:pt>
                <c:pt idx="31">
                  <c:v>1</c:v>
                </c:pt>
                <c:pt idx="32">
                  <c:v>0.75</c:v>
                </c:pt>
                <c:pt idx="33">
                  <c:v>0.85714285700000004</c:v>
                </c:pt>
                <c:pt idx="34">
                  <c:v>0.54545454500000001</c:v>
                </c:pt>
                <c:pt idx="35">
                  <c:v>1.3333333329999999</c:v>
                </c:pt>
                <c:pt idx="36">
                  <c:v>1</c:v>
                </c:pt>
                <c:pt idx="37">
                  <c:v>1</c:v>
                </c:pt>
                <c:pt idx="38">
                  <c:v>0.85714285700000004</c:v>
                </c:pt>
                <c:pt idx="39">
                  <c:v>0.66666666699999999</c:v>
                </c:pt>
                <c:pt idx="40">
                  <c:v>0.8</c:v>
                </c:pt>
                <c:pt idx="41">
                  <c:v>0.6</c:v>
                </c:pt>
                <c:pt idx="42">
                  <c:v>1</c:v>
                </c:pt>
                <c:pt idx="43">
                  <c:v>1.2</c:v>
                </c:pt>
                <c:pt idx="44">
                  <c:v>0.8</c:v>
                </c:pt>
                <c:pt idx="45">
                  <c:v>0.66666666699999999</c:v>
                </c:pt>
                <c:pt idx="46">
                  <c:v>0.54545454500000001</c:v>
                </c:pt>
                <c:pt idx="47">
                  <c:v>1.3333333329999999</c:v>
                </c:pt>
                <c:pt idx="48">
                  <c:v>0.31578947400000001</c:v>
                </c:pt>
                <c:pt idx="49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3-4642-BBAF-44E0D42B4D37}"/>
            </c:ext>
          </c:extLst>
        </c:ser>
        <c:ser>
          <c:idx val="1"/>
          <c:order val="1"/>
          <c:tx>
            <c:v>Optmised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'Scen 01 (2)'!$F$3:$BC$3</c:f>
              <c:strCache>
                <c:ptCount val="50"/>
                <c:pt idx="0">
                  <c:v>2</c:v>
                </c:pt>
                <c:pt idx="1">
                  <c:v>58</c:v>
                </c:pt>
                <c:pt idx="2">
                  <c:v>23</c:v>
                </c:pt>
                <c:pt idx="3">
                  <c:v>47</c:v>
                </c:pt>
                <c:pt idx="4">
                  <c:v>42</c:v>
                </c:pt>
                <c:pt idx="5">
                  <c:v>14</c:v>
                </c:pt>
                <c:pt idx="6">
                  <c:v>6</c:v>
                </c:pt>
                <c:pt idx="7">
                  <c:v>9</c:v>
                </c:pt>
                <c:pt idx="8">
                  <c:v>27</c:v>
                </c:pt>
                <c:pt idx="9">
                  <c:v>54</c:v>
                </c:pt>
                <c:pt idx="10">
                  <c:v>B1</c:v>
                </c:pt>
                <c:pt idx="11">
                  <c:v>11</c:v>
                </c:pt>
                <c:pt idx="12">
                  <c:v>8</c:v>
                </c:pt>
                <c:pt idx="13">
                  <c:v>19</c:v>
                </c:pt>
                <c:pt idx="14">
                  <c:v>35</c:v>
                </c:pt>
                <c:pt idx="15">
                  <c:v>3</c:v>
                </c:pt>
                <c:pt idx="16">
                  <c:v>56</c:v>
                </c:pt>
                <c:pt idx="17">
                  <c:v>16</c:v>
                </c:pt>
                <c:pt idx="18">
                  <c:v>21</c:v>
                </c:pt>
                <c:pt idx="19">
                  <c:v>15</c:v>
                </c:pt>
                <c:pt idx="20">
                  <c:v>40</c:v>
                </c:pt>
                <c:pt idx="21">
                  <c:v>32</c:v>
                </c:pt>
                <c:pt idx="22">
                  <c:v>45</c:v>
                </c:pt>
                <c:pt idx="23">
                  <c:v>4</c:v>
                </c:pt>
                <c:pt idx="24">
                  <c:v>5</c:v>
                </c:pt>
                <c:pt idx="25">
                  <c:v>37</c:v>
                </c:pt>
                <c:pt idx="26">
                  <c:v>44</c:v>
                </c:pt>
                <c:pt idx="27">
                  <c:v>13</c:v>
                </c:pt>
                <c:pt idx="28">
                  <c:v>20</c:v>
                </c:pt>
                <c:pt idx="29">
                  <c:v>7</c:v>
                </c:pt>
                <c:pt idx="30">
                  <c:v>31</c:v>
                </c:pt>
                <c:pt idx="31">
                  <c:v>38</c:v>
                </c:pt>
                <c:pt idx="32">
                  <c:v>34</c:v>
                </c:pt>
                <c:pt idx="33">
                  <c:v>28</c:v>
                </c:pt>
                <c:pt idx="34">
                  <c:v>51</c:v>
                </c:pt>
                <c:pt idx="35">
                  <c:v>1</c:v>
                </c:pt>
                <c:pt idx="36">
                  <c:v>25</c:v>
                </c:pt>
                <c:pt idx="37">
                  <c:v>41</c:v>
                </c:pt>
                <c:pt idx="38">
                  <c:v>26</c:v>
                </c:pt>
                <c:pt idx="39">
                  <c:v>17</c:v>
                </c:pt>
                <c:pt idx="40">
                  <c:v>24</c:v>
                </c:pt>
                <c:pt idx="41">
                  <c:v>18</c:v>
                </c:pt>
                <c:pt idx="42">
                  <c:v>B2</c:v>
                </c:pt>
                <c:pt idx="43">
                  <c:v>30</c:v>
                </c:pt>
                <c:pt idx="44">
                  <c:v>46</c:v>
                </c:pt>
                <c:pt idx="45">
                  <c:v>36</c:v>
                </c:pt>
                <c:pt idx="46">
                  <c:v>55</c:v>
                </c:pt>
                <c:pt idx="47">
                  <c:v>43</c:v>
                </c:pt>
                <c:pt idx="48">
                  <c:v>22</c:v>
                </c:pt>
                <c:pt idx="49">
                  <c:v>57</c:v>
                </c:pt>
              </c:strCache>
            </c:strRef>
          </c:cat>
          <c:val>
            <c:numRef>
              <c:f>'Scen 01 (2)'!$F$5:$BC$5</c:f>
              <c:numCache>
                <c:formatCode>General</c:formatCode>
                <c:ptCount val="50"/>
                <c:pt idx="0">
                  <c:v>6</c:v>
                </c:pt>
                <c:pt idx="1">
                  <c:v>5.6999999999999993</c:v>
                </c:pt>
                <c:pt idx="2">
                  <c:v>5</c:v>
                </c:pt>
                <c:pt idx="3">
                  <c:v>5</c:v>
                </c:pt>
                <c:pt idx="4">
                  <c:v>4.2</c:v>
                </c:pt>
                <c:pt idx="5">
                  <c:v>4</c:v>
                </c:pt>
                <c:pt idx="6">
                  <c:v>3.8000000000000003</c:v>
                </c:pt>
                <c:pt idx="7">
                  <c:v>3.8000000000000003</c:v>
                </c:pt>
                <c:pt idx="8">
                  <c:v>3.8000000000000003</c:v>
                </c:pt>
                <c:pt idx="9">
                  <c:v>3.8000000000000003</c:v>
                </c:pt>
                <c:pt idx="10">
                  <c:v>3.8000000000000003</c:v>
                </c:pt>
                <c:pt idx="11">
                  <c:v>3.6</c:v>
                </c:pt>
                <c:pt idx="12">
                  <c:v>3.5</c:v>
                </c:pt>
                <c:pt idx="13">
                  <c:v>3.5</c:v>
                </c:pt>
                <c:pt idx="14">
                  <c:v>3.5</c:v>
                </c:pt>
                <c:pt idx="15">
                  <c:v>3.4</c:v>
                </c:pt>
                <c:pt idx="16">
                  <c:v>3.3000000000000003</c:v>
                </c:pt>
                <c:pt idx="17">
                  <c:v>3.2</c:v>
                </c:pt>
                <c:pt idx="18">
                  <c:v>3.2</c:v>
                </c:pt>
                <c:pt idx="19">
                  <c:v>3</c:v>
                </c:pt>
                <c:pt idx="20">
                  <c:v>3</c:v>
                </c:pt>
                <c:pt idx="21">
                  <c:v>2.7</c:v>
                </c:pt>
                <c:pt idx="22">
                  <c:v>2.7</c:v>
                </c:pt>
                <c:pt idx="23">
                  <c:v>2.6</c:v>
                </c:pt>
                <c:pt idx="24">
                  <c:v>2.6</c:v>
                </c:pt>
                <c:pt idx="25">
                  <c:v>2.6</c:v>
                </c:pt>
                <c:pt idx="26">
                  <c:v>2.6</c:v>
                </c:pt>
                <c:pt idx="27">
                  <c:v>2.5</c:v>
                </c:pt>
                <c:pt idx="28">
                  <c:v>2.5</c:v>
                </c:pt>
                <c:pt idx="29">
                  <c:v>2.4</c:v>
                </c:pt>
                <c:pt idx="30">
                  <c:v>2.4</c:v>
                </c:pt>
                <c:pt idx="31">
                  <c:v>2.4</c:v>
                </c:pt>
                <c:pt idx="32">
                  <c:v>2.3000000000000003</c:v>
                </c:pt>
                <c:pt idx="33">
                  <c:v>2.2000000000000002</c:v>
                </c:pt>
                <c:pt idx="34">
                  <c:v>2.2000000000000002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1.8</c:v>
                </c:pt>
                <c:pt idx="39">
                  <c:v>1.7000000000000002</c:v>
                </c:pt>
                <c:pt idx="40">
                  <c:v>1.6</c:v>
                </c:pt>
                <c:pt idx="41">
                  <c:v>1.5</c:v>
                </c:pt>
                <c:pt idx="42">
                  <c:v>1.5</c:v>
                </c:pt>
                <c:pt idx="43">
                  <c:v>1.2</c:v>
                </c:pt>
                <c:pt idx="44">
                  <c:v>1.2</c:v>
                </c:pt>
                <c:pt idx="45">
                  <c:v>0.7</c:v>
                </c:pt>
                <c:pt idx="46">
                  <c:v>0.6</c:v>
                </c:pt>
                <c:pt idx="47">
                  <c:v>0.5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53-4642-BBAF-44E0D42B4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375936"/>
        <c:axId val="1931380256"/>
      </c:barChart>
      <c:catAx>
        <c:axId val="1931375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Routes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80256"/>
        <c:crosses val="autoZero"/>
        <c:auto val="1"/>
        <c:lblAlgn val="ctr"/>
        <c:lblOffset val="100"/>
        <c:noMultiLvlLbl val="0"/>
      </c:catAx>
      <c:valAx>
        <c:axId val="193138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Frequencies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7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Sheet7!$B$1</c:f>
              <c:strCache>
                <c:ptCount val="1"/>
                <c:pt idx="0">
                  <c:v>Objective Function value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Sheet7!$A$2:$A$18</c:f>
              <c:numCache>
                <c:formatCode>General</c:formatCode>
                <c:ptCount val="17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</c:numCache>
            </c:numRef>
          </c:xVal>
          <c:yVal>
            <c:numRef>
              <c:f>Sheet7!$B$2:$B$18</c:f>
              <c:numCache>
                <c:formatCode>General</c:formatCode>
                <c:ptCount val="17"/>
                <c:pt idx="0">
                  <c:v>285380.19224846998</c:v>
                </c:pt>
                <c:pt idx="1">
                  <c:v>258304.09007275599</c:v>
                </c:pt>
                <c:pt idx="2">
                  <c:v>242379.232217988</c:v>
                </c:pt>
                <c:pt idx="3">
                  <c:v>239502.69324082701</c:v>
                </c:pt>
                <c:pt idx="4">
                  <c:v>236056.342269849</c:v>
                </c:pt>
                <c:pt idx="5">
                  <c:v>232882.16859898801</c:v>
                </c:pt>
                <c:pt idx="6">
                  <c:v>230512.008222267</c:v>
                </c:pt>
                <c:pt idx="7">
                  <c:v>227721.43978332699</c:v>
                </c:pt>
                <c:pt idx="8">
                  <c:v>225006.861766919</c:v>
                </c:pt>
                <c:pt idx="9">
                  <c:v>222101.66518451099</c:v>
                </c:pt>
                <c:pt idx="10">
                  <c:v>220294.30804415501</c:v>
                </c:pt>
                <c:pt idx="11">
                  <c:v>217584.13697348</c:v>
                </c:pt>
                <c:pt idx="12">
                  <c:v>215520.44309893399</c:v>
                </c:pt>
                <c:pt idx="13">
                  <c:v>214069.253235521</c:v>
                </c:pt>
                <c:pt idx="14">
                  <c:v>212585.24656855199</c:v>
                </c:pt>
                <c:pt idx="15">
                  <c:v>211259.923210468</c:v>
                </c:pt>
                <c:pt idx="16">
                  <c:v>210299.31303205399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6F-48EF-B4CB-246D2653B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3327552"/>
        <c:axId val="443331392"/>
      </c:scatterChart>
      <c:valAx>
        <c:axId val="443327552"/>
        <c:scaling>
          <c:orientation val="minMax"/>
          <c:max val="1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Iterations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331392"/>
        <c:crosses val="autoZero"/>
        <c:crossBetween val="midCat"/>
      </c:valAx>
      <c:valAx>
        <c:axId val="443331392"/>
        <c:scaling>
          <c:orientation val="minMax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Objective</a:t>
                </a:r>
                <a:r>
                  <a:rPr lang="en-IN" baseline="0" dirty="0"/>
                  <a:t> function</a:t>
                </a:r>
                <a:endParaRPr lang="en-I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327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Frequencies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Existing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'Scen 02(01)'!$F$3:$BC$3</c:f>
              <c:strCache>
                <c:ptCount val="50"/>
                <c:pt idx="0">
                  <c:v>2</c:v>
                </c:pt>
                <c:pt idx="1">
                  <c:v>58</c:v>
                </c:pt>
                <c:pt idx="2">
                  <c:v>9</c:v>
                </c:pt>
                <c:pt idx="3">
                  <c:v>47</c:v>
                </c:pt>
                <c:pt idx="4">
                  <c:v>14</c:v>
                </c:pt>
                <c:pt idx="5">
                  <c:v>6</c:v>
                </c:pt>
                <c:pt idx="6">
                  <c:v>3</c:v>
                </c:pt>
                <c:pt idx="7">
                  <c:v>19</c:v>
                </c:pt>
                <c:pt idx="8">
                  <c:v>44</c:v>
                </c:pt>
                <c:pt idx="9">
                  <c:v>27</c:v>
                </c:pt>
                <c:pt idx="10">
                  <c:v>54</c:v>
                </c:pt>
                <c:pt idx="11">
                  <c:v>16</c:v>
                </c:pt>
                <c:pt idx="12">
                  <c:v>42</c:v>
                </c:pt>
                <c:pt idx="13">
                  <c:v>8</c:v>
                </c:pt>
                <c:pt idx="14">
                  <c:v>20</c:v>
                </c:pt>
                <c:pt idx="15">
                  <c:v>23</c:v>
                </c:pt>
                <c:pt idx="16">
                  <c:v>32</c:v>
                </c:pt>
                <c:pt idx="17">
                  <c:v>15</c:v>
                </c:pt>
                <c:pt idx="18">
                  <c:v>4</c:v>
                </c:pt>
                <c:pt idx="19">
                  <c:v>21</c:v>
                </c:pt>
                <c:pt idx="20">
                  <c:v>25</c:v>
                </c:pt>
                <c:pt idx="21">
                  <c:v>40</c:v>
                </c:pt>
                <c:pt idx="22">
                  <c:v>B1</c:v>
                </c:pt>
                <c:pt idx="23">
                  <c:v>37</c:v>
                </c:pt>
                <c:pt idx="24">
                  <c:v>13</c:v>
                </c:pt>
                <c:pt idx="25">
                  <c:v>7</c:v>
                </c:pt>
                <c:pt idx="26">
                  <c:v>11</c:v>
                </c:pt>
                <c:pt idx="27">
                  <c:v>45</c:v>
                </c:pt>
                <c:pt idx="28">
                  <c:v>5</c:v>
                </c:pt>
                <c:pt idx="29">
                  <c:v>56</c:v>
                </c:pt>
                <c:pt idx="30">
                  <c:v>18</c:v>
                </c:pt>
                <c:pt idx="31">
                  <c:v>38</c:v>
                </c:pt>
                <c:pt idx="32">
                  <c:v>41</c:v>
                </c:pt>
                <c:pt idx="33">
                  <c:v>51</c:v>
                </c:pt>
                <c:pt idx="34">
                  <c:v>26</c:v>
                </c:pt>
                <c:pt idx="35">
                  <c:v>28</c:v>
                </c:pt>
                <c:pt idx="36">
                  <c:v>31</c:v>
                </c:pt>
                <c:pt idx="37">
                  <c:v>35</c:v>
                </c:pt>
                <c:pt idx="38">
                  <c:v>34</c:v>
                </c:pt>
                <c:pt idx="39">
                  <c:v>46</c:v>
                </c:pt>
                <c:pt idx="40">
                  <c:v>17</c:v>
                </c:pt>
                <c:pt idx="41">
                  <c:v>B2</c:v>
                </c:pt>
                <c:pt idx="42">
                  <c:v>1</c:v>
                </c:pt>
                <c:pt idx="43">
                  <c:v>30</c:v>
                </c:pt>
                <c:pt idx="44">
                  <c:v>43</c:v>
                </c:pt>
                <c:pt idx="45">
                  <c:v>57</c:v>
                </c:pt>
                <c:pt idx="46">
                  <c:v>22</c:v>
                </c:pt>
                <c:pt idx="47">
                  <c:v>24</c:v>
                </c:pt>
                <c:pt idx="48">
                  <c:v>36</c:v>
                </c:pt>
                <c:pt idx="49">
                  <c:v>55</c:v>
                </c:pt>
              </c:strCache>
            </c:strRef>
          </c:cat>
          <c:val>
            <c:numRef>
              <c:f>'Scen 02(01)'!$F$4:$BC$4</c:f>
              <c:numCache>
                <c:formatCode>General</c:formatCode>
                <c:ptCount val="50"/>
                <c:pt idx="0">
                  <c:v>1.2</c:v>
                </c:pt>
                <c:pt idx="1">
                  <c:v>0.70588235300000002</c:v>
                </c:pt>
                <c:pt idx="2">
                  <c:v>0.5</c:v>
                </c:pt>
                <c:pt idx="3">
                  <c:v>1</c:v>
                </c:pt>
                <c:pt idx="4">
                  <c:v>0.8</c:v>
                </c:pt>
                <c:pt idx="5">
                  <c:v>0.75</c:v>
                </c:pt>
                <c:pt idx="6">
                  <c:v>0.66666666699999999</c:v>
                </c:pt>
                <c:pt idx="7">
                  <c:v>1</c:v>
                </c:pt>
                <c:pt idx="8">
                  <c:v>0.85714285700000004</c:v>
                </c:pt>
                <c:pt idx="9">
                  <c:v>1.5</c:v>
                </c:pt>
                <c:pt idx="10">
                  <c:v>0.75</c:v>
                </c:pt>
                <c:pt idx="11">
                  <c:v>0.8</c:v>
                </c:pt>
                <c:pt idx="12">
                  <c:v>1.2</c:v>
                </c:pt>
                <c:pt idx="13">
                  <c:v>1</c:v>
                </c:pt>
                <c:pt idx="14">
                  <c:v>0.5</c:v>
                </c:pt>
                <c:pt idx="15">
                  <c:v>1</c:v>
                </c:pt>
                <c:pt idx="16">
                  <c:v>0.66666666699999999</c:v>
                </c:pt>
                <c:pt idx="17">
                  <c:v>0.6</c:v>
                </c:pt>
                <c:pt idx="18">
                  <c:v>0.63157894699999995</c:v>
                </c:pt>
                <c:pt idx="19">
                  <c:v>0.31578947400000001</c:v>
                </c:pt>
                <c:pt idx="20">
                  <c:v>1</c:v>
                </c:pt>
                <c:pt idx="21">
                  <c:v>1</c:v>
                </c:pt>
                <c:pt idx="22">
                  <c:v>1.5</c:v>
                </c:pt>
                <c:pt idx="23">
                  <c:v>0.85714285700000004</c:v>
                </c:pt>
                <c:pt idx="24">
                  <c:v>1</c:v>
                </c:pt>
                <c:pt idx="25">
                  <c:v>1.2</c:v>
                </c:pt>
                <c:pt idx="26">
                  <c:v>0.8</c:v>
                </c:pt>
                <c:pt idx="27">
                  <c:v>0.66666666699999999</c:v>
                </c:pt>
                <c:pt idx="28">
                  <c:v>0.63157894699999995</c:v>
                </c:pt>
                <c:pt idx="29">
                  <c:v>0.54545454500000001</c:v>
                </c:pt>
                <c:pt idx="30">
                  <c:v>0.6</c:v>
                </c:pt>
                <c:pt idx="31">
                  <c:v>1</c:v>
                </c:pt>
                <c:pt idx="32">
                  <c:v>1</c:v>
                </c:pt>
                <c:pt idx="33">
                  <c:v>0.54545454500000001</c:v>
                </c:pt>
                <c:pt idx="34">
                  <c:v>0.85714285700000004</c:v>
                </c:pt>
                <c:pt idx="35">
                  <c:v>0.85714285700000004</c:v>
                </c:pt>
                <c:pt idx="36">
                  <c:v>1.2</c:v>
                </c:pt>
                <c:pt idx="37">
                  <c:v>0.85714285700000004</c:v>
                </c:pt>
                <c:pt idx="38">
                  <c:v>0.75</c:v>
                </c:pt>
                <c:pt idx="39">
                  <c:v>0.8</c:v>
                </c:pt>
                <c:pt idx="40">
                  <c:v>0.66666666699999999</c:v>
                </c:pt>
                <c:pt idx="41">
                  <c:v>1</c:v>
                </c:pt>
                <c:pt idx="42">
                  <c:v>1.3333333329999999</c:v>
                </c:pt>
                <c:pt idx="43">
                  <c:v>1.2</c:v>
                </c:pt>
                <c:pt idx="44">
                  <c:v>1.3333333329999999</c:v>
                </c:pt>
                <c:pt idx="45">
                  <c:v>1.5</c:v>
                </c:pt>
                <c:pt idx="46">
                  <c:v>0.31578947400000001</c:v>
                </c:pt>
                <c:pt idx="47">
                  <c:v>0.8</c:v>
                </c:pt>
                <c:pt idx="48">
                  <c:v>0.66666666699999999</c:v>
                </c:pt>
                <c:pt idx="49">
                  <c:v>0.54545454500000001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8-445B-98B8-A3A32880B323}"/>
            </c:ext>
          </c:extLst>
        </c:ser>
        <c:ser>
          <c:idx val="1"/>
          <c:order val="1"/>
          <c:tx>
            <c:v>Optmised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'Scen 02(01)'!$F$3:$BC$3</c:f>
              <c:strCache>
                <c:ptCount val="50"/>
                <c:pt idx="0">
                  <c:v>2</c:v>
                </c:pt>
                <c:pt idx="1">
                  <c:v>58</c:v>
                </c:pt>
                <c:pt idx="2">
                  <c:v>9</c:v>
                </c:pt>
                <c:pt idx="3">
                  <c:v>47</c:v>
                </c:pt>
                <c:pt idx="4">
                  <c:v>14</c:v>
                </c:pt>
                <c:pt idx="5">
                  <c:v>6</c:v>
                </c:pt>
                <c:pt idx="6">
                  <c:v>3</c:v>
                </c:pt>
                <c:pt idx="7">
                  <c:v>19</c:v>
                </c:pt>
                <c:pt idx="8">
                  <c:v>44</c:v>
                </c:pt>
                <c:pt idx="9">
                  <c:v>27</c:v>
                </c:pt>
                <c:pt idx="10">
                  <c:v>54</c:v>
                </c:pt>
                <c:pt idx="11">
                  <c:v>16</c:v>
                </c:pt>
                <c:pt idx="12">
                  <c:v>42</c:v>
                </c:pt>
                <c:pt idx="13">
                  <c:v>8</c:v>
                </c:pt>
                <c:pt idx="14">
                  <c:v>20</c:v>
                </c:pt>
                <c:pt idx="15">
                  <c:v>23</c:v>
                </c:pt>
                <c:pt idx="16">
                  <c:v>32</c:v>
                </c:pt>
                <c:pt idx="17">
                  <c:v>15</c:v>
                </c:pt>
                <c:pt idx="18">
                  <c:v>4</c:v>
                </c:pt>
                <c:pt idx="19">
                  <c:v>21</c:v>
                </c:pt>
                <c:pt idx="20">
                  <c:v>25</c:v>
                </c:pt>
                <c:pt idx="21">
                  <c:v>40</c:v>
                </c:pt>
                <c:pt idx="22">
                  <c:v>B1</c:v>
                </c:pt>
                <c:pt idx="23">
                  <c:v>37</c:v>
                </c:pt>
                <c:pt idx="24">
                  <c:v>13</c:v>
                </c:pt>
                <c:pt idx="25">
                  <c:v>7</c:v>
                </c:pt>
                <c:pt idx="26">
                  <c:v>11</c:v>
                </c:pt>
                <c:pt idx="27">
                  <c:v>45</c:v>
                </c:pt>
                <c:pt idx="28">
                  <c:v>5</c:v>
                </c:pt>
                <c:pt idx="29">
                  <c:v>56</c:v>
                </c:pt>
                <c:pt idx="30">
                  <c:v>18</c:v>
                </c:pt>
                <c:pt idx="31">
                  <c:v>38</c:v>
                </c:pt>
                <c:pt idx="32">
                  <c:v>41</c:v>
                </c:pt>
                <c:pt idx="33">
                  <c:v>51</c:v>
                </c:pt>
                <c:pt idx="34">
                  <c:v>26</c:v>
                </c:pt>
                <c:pt idx="35">
                  <c:v>28</c:v>
                </c:pt>
                <c:pt idx="36">
                  <c:v>31</c:v>
                </c:pt>
                <c:pt idx="37">
                  <c:v>35</c:v>
                </c:pt>
                <c:pt idx="38">
                  <c:v>34</c:v>
                </c:pt>
                <c:pt idx="39">
                  <c:v>46</c:v>
                </c:pt>
                <c:pt idx="40">
                  <c:v>17</c:v>
                </c:pt>
                <c:pt idx="41">
                  <c:v>B2</c:v>
                </c:pt>
                <c:pt idx="42">
                  <c:v>1</c:v>
                </c:pt>
                <c:pt idx="43">
                  <c:v>30</c:v>
                </c:pt>
                <c:pt idx="44">
                  <c:v>43</c:v>
                </c:pt>
                <c:pt idx="45">
                  <c:v>57</c:v>
                </c:pt>
                <c:pt idx="46">
                  <c:v>22</c:v>
                </c:pt>
                <c:pt idx="47">
                  <c:v>24</c:v>
                </c:pt>
                <c:pt idx="48">
                  <c:v>36</c:v>
                </c:pt>
                <c:pt idx="49">
                  <c:v>55</c:v>
                </c:pt>
              </c:strCache>
            </c:strRef>
          </c:cat>
          <c:val>
            <c:numRef>
              <c:f>'Scen 02(01)'!$F$5:$BC$5</c:f>
              <c:numCache>
                <c:formatCode>General</c:formatCode>
                <c:ptCount val="50"/>
                <c:pt idx="0">
                  <c:v>7.2</c:v>
                </c:pt>
                <c:pt idx="1">
                  <c:v>5.6999999999999993</c:v>
                </c:pt>
                <c:pt idx="2">
                  <c:v>5.3</c:v>
                </c:pt>
                <c:pt idx="3">
                  <c:v>5</c:v>
                </c:pt>
                <c:pt idx="4">
                  <c:v>4.4000000000000004</c:v>
                </c:pt>
                <c:pt idx="5">
                  <c:v>4.1999999999999993</c:v>
                </c:pt>
                <c:pt idx="6">
                  <c:v>4.0999999999999996</c:v>
                </c:pt>
                <c:pt idx="7">
                  <c:v>4</c:v>
                </c:pt>
                <c:pt idx="8">
                  <c:v>3.9</c:v>
                </c:pt>
                <c:pt idx="9">
                  <c:v>3.8000000000000003</c:v>
                </c:pt>
                <c:pt idx="10">
                  <c:v>3.8000000000000003</c:v>
                </c:pt>
                <c:pt idx="11">
                  <c:v>3.6</c:v>
                </c:pt>
                <c:pt idx="12">
                  <c:v>3.6</c:v>
                </c:pt>
                <c:pt idx="13">
                  <c:v>3.5</c:v>
                </c:pt>
                <c:pt idx="14">
                  <c:v>3.5</c:v>
                </c:pt>
                <c:pt idx="15">
                  <c:v>3.5</c:v>
                </c:pt>
                <c:pt idx="16">
                  <c:v>3.4</c:v>
                </c:pt>
                <c:pt idx="17">
                  <c:v>3.3</c:v>
                </c:pt>
                <c:pt idx="18">
                  <c:v>3.2</c:v>
                </c:pt>
                <c:pt idx="19">
                  <c:v>3.2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2.6</c:v>
                </c:pt>
                <c:pt idx="24">
                  <c:v>2.5</c:v>
                </c:pt>
                <c:pt idx="25">
                  <c:v>2.4</c:v>
                </c:pt>
                <c:pt idx="26">
                  <c:v>2.4</c:v>
                </c:pt>
                <c:pt idx="27">
                  <c:v>2.4</c:v>
                </c:pt>
                <c:pt idx="28">
                  <c:v>2.3000000000000003</c:v>
                </c:pt>
                <c:pt idx="29">
                  <c:v>2.2000000000000002</c:v>
                </c:pt>
                <c:pt idx="30">
                  <c:v>2.1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1.8</c:v>
                </c:pt>
                <c:pt idx="35">
                  <c:v>1.8</c:v>
                </c:pt>
                <c:pt idx="36">
                  <c:v>1.8</c:v>
                </c:pt>
                <c:pt idx="37">
                  <c:v>1.3</c:v>
                </c:pt>
                <c:pt idx="38">
                  <c:v>1.2000000000000002</c:v>
                </c:pt>
                <c:pt idx="39">
                  <c:v>1.2</c:v>
                </c:pt>
                <c:pt idx="40">
                  <c:v>1.1000000000000001</c:v>
                </c:pt>
                <c:pt idx="41">
                  <c:v>1</c:v>
                </c:pt>
                <c:pt idx="42">
                  <c:v>0.7</c:v>
                </c:pt>
                <c:pt idx="43">
                  <c:v>0.6</c:v>
                </c:pt>
                <c:pt idx="44">
                  <c:v>0.5</c:v>
                </c:pt>
                <c:pt idx="45">
                  <c:v>0.5</c:v>
                </c:pt>
                <c:pt idx="46">
                  <c:v>0.4</c:v>
                </c:pt>
                <c:pt idx="47">
                  <c:v>0.4</c:v>
                </c:pt>
                <c:pt idx="48">
                  <c:v>0.4</c:v>
                </c:pt>
                <c:pt idx="49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38-445B-98B8-A3A32880B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375936"/>
        <c:axId val="1931380256"/>
      </c:barChart>
      <c:catAx>
        <c:axId val="1931375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Routes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80256"/>
        <c:crosses val="autoZero"/>
        <c:auto val="1"/>
        <c:lblAlgn val="ctr"/>
        <c:lblOffset val="100"/>
        <c:noMultiLvlLbl val="0"/>
      </c:catAx>
      <c:valAx>
        <c:axId val="193138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Routes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7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Waiting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Existing 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'Scen 01 (2)'!$F$3:$BC$3</c:f>
              <c:numCache>
                <c:formatCode>General</c:formatCode>
                <c:ptCount val="50"/>
                <c:pt idx="0">
                  <c:v>2</c:v>
                </c:pt>
                <c:pt idx="1">
                  <c:v>9</c:v>
                </c:pt>
                <c:pt idx="2">
                  <c:v>47</c:v>
                </c:pt>
                <c:pt idx="3">
                  <c:v>58</c:v>
                </c:pt>
                <c:pt idx="4">
                  <c:v>14</c:v>
                </c:pt>
                <c:pt idx="5">
                  <c:v>3</c:v>
                </c:pt>
                <c:pt idx="6">
                  <c:v>6</c:v>
                </c:pt>
                <c:pt idx="7">
                  <c:v>19</c:v>
                </c:pt>
                <c:pt idx="8">
                  <c:v>27</c:v>
                </c:pt>
                <c:pt idx="9">
                  <c:v>44</c:v>
                </c:pt>
                <c:pt idx="10">
                  <c:v>54</c:v>
                </c:pt>
                <c:pt idx="11">
                  <c:v>8</c:v>
                </c:pt>
                <c:pt idx="12">
                  <c:v>16</c:v>
                </c:pt>
                <c:pt idx="13">
                  <c:v>20</c:v>
                </c:pt>
                <c:pt idx="14">
                  <c:v>23</c:v>
                </c:pt>
                <c:pt idx="15">
                  <c:v>32</c:v>
                </c:pt>
                <c:pt idx="16">
                  <c:v>42</c:v>
                </c:pt>
                <c:pt idx="17">
                  <c:v>4</c:v>
                </c:pt>
                <c:pt idx="18">
                  <c:v>15</c:v>
                </c:pt>
                <c:pt idx="19">
                  <c:v>21</c:v>
                </c:pt>
                <c:pt idx="20">
                  <c:v>25</c:v>
                </c:pt>
                <c:pt idx="21">
                  <c:v>40</c:v>
                </c:pt>
                <c:pt idx="22">
                  <c:v>60</c:v>
                </c:pt>
                <c:pt idx="23">
                  <c:v>13</c:v>
                </c:pt>
                <c:pt idx="24">
                  <c:v>37</c:v>
                </c:pt>
                <c:pt idx="25">
                  <c:v>7</c:v>
                </c:pt>
                <c:pt idx="26">
                  <c:v>11</c:v>
                </c:pt>
                <c:pt idx="27">
                  <c:v>45</c:v>
                </c:pt>
                <c:pt idx="28">
                  <c:v>5</c:v>
                </c:pt>
                <c:pt idx="29">
                  <c:v>56</c:v>
                </c:pt>
                <c:pt idx="30">
                  <c:v>18</c:v>
                </c:pt>
                <c:pt idx="31">
                  <c:v>38</c:v>
                </c:pt>
                <c:pt idx="32">
                  <c:v>41</c:v>
                </c:pt>
                <c:pt idx="33">
                  <c:v>51</c:v>
                </c:pt>
                <c:pt idx="34">
                  <c:v>26</c:v>
                </c:pt>
                <c:pt idx="35">
                  <c:v>28</c:v>
                </c:pt>
                <c:pt idx="36">
                  <c:v>31</c:v>
                </c:pt>
                <c:pt idx="37">
                  <c:v>35</c:v>
                </c:pt>
                <c:pt idx="38">
                  <c:v>34</c:v>
                </c:pt>
                <c:pt idx="39">
                  <c:v>46</c:v>
                </c:pt>
                <c:pt idx="40">
                  <c:v>17</c:v>
                </c:pt>
                <c:pt idx="41">
                  <c:v>59</c:v>
                </c:pt>
                <c:pt idx="42">
                  <c:v>1</c:v>
                </c:pt>
                <c:pt idx="43">
                  <c:v>30</c:v>
                </c:pt>
                <c:pt idx="44">
                  <c:v>43</c:v>
                </c:pt>
                <c:pt idx="45">
                  <c:v>57</c:v>
                </c:pt>
                <c:pt idx="46">
                  <c:v>22</c:v>
                </c:pt>
                <c:pt idx="47">
                  <c:v>24</c:v>
                </c:pt>
              </c:numCache>
            </c:numRef>
          </c:cat>
          <c:val>
            <c:numRef>
              <c:f>'Scen 01 (2)'!$F$4:$BC$4</c:f>
              <c:numCache>
                <c:formatCode>General</c:formatCode>
                <c:ptCount val="50"/>
                <c:pt idx="0">
                  <c:v>25</c:v>
                </c:pt>
                <c:pt idx="1">
                  <c:v>60</c:v>
                </c:pt>
                <c:pt idx="2">
                  <c:v>30</c:v>
                </c:pt>
                <c:pt idx="3">
                  <c:v>42.5</c:v>
                </c:pt>
                <c:pt idx="4">
                  <c:v>37.5</c:v>
                </c:pt>
                <c:pt idx="5">
                  <c:v>45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35</c:v>
                </c:pt>
                <c:pt idx="10">
                  <c:v>40</c:v>
                </c:pt>
                <c:pt idx="11">
                  <c:v>30</c:v>
                </c:pt>
                <c:pt idx="12">
                  <c:v>37.5</c:v>
                </c:pt>
                <c:pt idx="13">
                  <c:v>60</c:v>
                </c:pt>
                <c:pt idx="14">
                  <c:v>30</c:v>
                </c:pt>
                <c:pt idx="15">
                  <c:v>45</c:v>
                </c:pt>
                <c:pt idx="16">
                  <c:v>25</c:v>
                </c:pt>
                <c:pt idx="17">
                  <c:v>47.5</c:v>
                </c:pt>
                <c:pt idx="18">
                  <c:v>50</c:v>
                </c:pt>
                <c:pt idx="19">
                  <c:v>95</c:v>
                </c:pt>
                <c:pt idx="20">
                  <c:v>30</c:v>
                </c:pt>
                <c:pt idx="21">
                  <c:v>30</c:v>
                </c:pt>
                <c:pt idx="22">
                  <c:v>20</c:v>
                </c:pt>
                <c:pt idx="23">
                  <c:v>30</c:v>
                </c:pt>
                <c:pt idx="24">
                  <c:v>35</c:v>
                </c:pt>
                <c:pt idx="25">
                  <c:v>25</c:v>
                </c:pt>
                <c:pt idx="26">
                  <c:v>37.5</c:v>
                </c:pt>
                <c:pt idx="27">
                  <c:v>45</c:v>
                </c:pt>
                <c:pt idx="28">
                  <c:v>47.5</c:v>
                </c:pt>
                <c:pt idx="29">
                  <c:v>55</c:v>
                </c:pt>
                <c:pt idx="30">
                  <c:v>50</c:v>
                </c:pt>
                <c:pt idx="31">
                  <c:v>30</c:v>
                </c:pt>
                <c:pt idx="32">
                  <c:v>30</c:v>
                </c:pt>
                <c:pt idx="33">
                  <c:v>55</c:v>
                </c:pt>
                <c:pt idx="34">
                  <c:v>35</c:v>
                </c:pt>
                <c:pt idx="35">
                  <c:v>35</c:v>
                </c:pt>
                <c:pt idx="36">
                  <c:v>25</c:v>
                </c:pt>
                <c:pt idx="37">
                  <c:v>35</c:v>
                </c:pt>
                <c:pt idx="38">
                  <c:v>40</c:v>
                </c:pt>
                <c:pt idx="39">
                  <c:v>37.5</c:v>
                </c:pt>
                <c:pt idx="40">
                  <c:v>45</c:v>
                </c:pt>
                <c:pt idx="41">
                  <c:v>30</c:v>
                </c:pt>
                <c:pt idx="42">
                  <c:v>22.5</c:v>
                </c:pt>
                <c:pt idx="43">
                  <c:v>25</c:v>
                </c:pt>
                <c:pt idx="44">
                  <c:v>22.5</c:v>
                </c:pt>
                <c:pt idx="45">
                  <c:v>20</c:v>
                </c:pt>
                <c:pt idx="46">
                  <c:v>95</c:v>
                </c:pt>
                <c:pt idx="47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9-4B3C-BBF9-8110320E2159}"/>
            </c:ext>
          </c:extLst>
        </c:ser>
        <c:ser>
          <c:idx val="1"/>
          <c:order val="1"/>
          <c:tx>
            <c:v>Optimised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'Scen 01 (2)'!$F$3:$BC$3</c:f>
              <c:numCache>
                <c:formatCode>General</c:formatCode>
                <c:ptCount val="50"/>
                <c:pt idx="0">
                  <c:v>2</c:v>
                </c:pt>
                <c:pt idx="1">
                  <c:v>9</c:v>
                </c:pt>
                <c:pt idx="2">
                  <c:v>47</c:v>
                </c:pt>
                <c:pt idx="3">
                  <c:v>58</c:v>
                </c:pt>
                <c:pt idx="4">
                  <c:v>14</c:v>
                </c:pt>
                <c:pt idx="5">
                  <c:v>3</c:v>
                </c:pt>
                <c:pt idx="6">
                  <c:v>6</c:v>
                </c:pt>
                <c:pt idx="7">
                  <c:v>19</c:v>
                </c:pt>
                <c:pt idx="8">
                  <c:v>27</c:v>
                </c:pt>
                <c:pt idx="9">
                  <c:v>44</c:v>
                </c:pt>
                <c:pt idx="10">
                  <c:v>54</c:v>
                </c:pt>
                <c:pt idx="11">
                  <c:v>8</c:v>
                </c:pt>
                <c:pt idx="12">
                  <c:v>16</c:v>
                </c:pt>
                <c:pt idx="13">
                  <c:v>20</c:v>
                </c:pt>
                <c:pt idx="14">
                  <c:v>23</c:v>
                </c:pt>
                <c:pt idx="15">
                  <c:v>32</c:v>
                </c:pt>
                <c:pt idx="16">
                  <c:v>42</c:v>
                </c:pt>
                <c:pt idx="17">
                  <c:v>4</c:v>
                </c:pt>
                <c:pt idx="18">
                  <c:v>15</c:v>
                </c:pt>
                <c:pt idx="19">
                  <c:v>21</c:v>
                </c:pt>
                <c:pt idx="20">
                  <c:v>25</c:v>
                </c:pt>
                <c:pt idx="21">
                  <c:v>40</c:v>
                </c:pt>
                <c:pt idx="22">
                  <c:v>60</c:v>
                </c:pt>
                <c:pt idx="23">
                  <c:v>13</c:v>
                </c:pt>
                <c:pt idx="24">
                  <c:v>37</c:v>
                </c:pt>
                <c:pt idx="25">
                  <c:v>7</c:v>
                </c:pt>
                <c:pt idx="26">
                  <c:v>11</c:v>
                </c:pt>
                <c:pt idx="27">
                  <c:v>45</c:v>
                </c:pt>
                <c:pt idx="28">
                  <c:v>5</c:v>
                </c:pt>
                <c:pt idx="29">
                  <c:v>56</c:v>
                </c:pt>
                <c:pt idx="30">
                  <c:v>18</c:v>
                </c:pt>
                <c:pt idx="31">
                  <c:v>38</c:v>
                </c:pt>
                <c:pt idx="32">
                  <c:v>41</c:v>
                </c:pt>
                <c:pt idx="33">
                  <c:v>51</c:v>
                </c:pt>
                <c:pt idx="34">
                  <c:v>26</c:v>
                </c:pt>
                <c:pt idx="35">
                  <c:v>28</c:v>
                </c:pt>
                <c:pt idx="36">
                  <c:v>31</c:v>
                </c:pt>
                <c:pt idx="37">
                  <c:v>35</c:v>
                </c:pt>
                <c:pt idx="38">
                  <c:v>34</c:v>
                </c:pt>
                <c:pt idx="39">
                  <c:v>46</c:v>
                </c:pt>
                <c:pt idx="40">
                  <c:v>17</c:v>
                </c:pt>
                <c:pt idx="41">
                  <c:v>59</c:v>
                </c:pt>
                <c:pt idx="42">
                  <c:v>1</c:v>
                </c:pt>
                <c:pt idx="43">
                  <c:v>30</c:v>
                </c:pt>
                <c:pt idx="44">
                  <c:v>43</c:v>
                </c:pt>
                <c:pt idx="45">
                  <c:v>57</c:v>
                </c:pt>
                <c:pt idx="46">
                  <c:v>22</c:v>
                </c:pt>
                <c:pt idx="47">
                  <c:v>24</c:v>
                </c:pt>
              </c:numCache>
            </c:numRef>
          </c:cat>
          <c:val>
            <c:numRef>
              <c:f>'Scen 01 (2)'!$F$5:$BC$5</c:f>
              <c:numCache>
                <c:formatCode>General</c:formatCode>
                <c:ptCount val="50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9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13</c:v>
                </c:pt>
                <c:pt idx="27">
                  <c:v>13</c:v>
                </c:pt>
                <c:pt idx="28">
                  <c:v>14</c:v>
                </c:pt>
                <c:pt idx="29">
                  <c:v>14</c:v>
                </c:pt>
                <c:pt idx="30">
                  <c:v>15</c:v>
                </c:pt>
                <c:pt idx="31">
                  <c:v>15</c:v>
                </c:pt>
                <c:pt idx="32">
                  <c:v>15</c:v>
                </c:pt>
                <c:pt idx="33">
                  <c:v>15</c:v>
                </c:pt>
                <c:pt idx="34">
                  <c:v>17</c:v>
                </c:pt>
                <c:pt idx="35">
                  <c:v>17</c:v>
                </c:pt>
                <c:pt idx="36">
                  <c:v>17</c:v>
                </c:pt>
                <c:pt idx="37">
                  <c:v>24</c:v>
                </c:pt>
                <c:pt idx="38">
                  <c:v>25</c:v>
                </c:pt>
                <c:pt idx="39">
                  <c:v>25</c:v>
                </c:pt>
                <c:pt idx="40">
                  <c:v>28</c:v>
                </c:pt>
                <c:pt idx="41">
                  <c:v>30</c:v>
                </c:pt>
                <c:pt idx="42">
                  <c:v>43</c:v>
                </c:pt>
                <c:pt idx="43">
                  <c:v>50</c:v>
                </c:pt>
                <c:pt idx="44">
                  <c:v>60</c:v>
                </c:pt>
                <c:pt idx="45">
                  <c:v>60</c:v>
                </c:pt>
                <c:pt idx="46">
                  <c:v>75</c:v>
                </c:pt>
                <c:pt idx="47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9-4B3C-BBF9-8110320E2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375936"/>
        <c:axId val="1931380256"/>
      </c:barChart>
      <c:catAx>
        <c:axId val="1931375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Route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80256"/>
        <c:crosses val="autoZero"/>
        <c:auto val="1"/>
        <c:lblAlgn val="ctr"/>
        <c:lblOffset val="100"/>
        <c:noMultiLvlLbl val="0"/>
      </c:catAx>
      <c:valAx>
        <c:axId val="193138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/>
                  <a:t>Objective function Waiting time</a:t>
                </a:r>
                <a:r>
                  <a:rPr lang="en-IN" baseline="0" dirty="0"/>
                  <a:t> in mins</a:t>
                </a:r>
                <a:endParaRPr lang="en-I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7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A1B45-E649-43B7-B3B0-8F8DFB310993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80CE5-225C-4F09-986E-89089031312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998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CE5-225C-4F09-986E-890890313126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08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FD8B-020B-6CBE-124F-27E77E4DF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1063F-1A51-688F-CADF-D5B56C2CF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BB06F-342C-FEC8-50C3-ECFB644E05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6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1F46-45A4-3B0F-7C68-997CCCD1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DB88B-06CA-AA9A-6C02-8C75AD5C7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BDBD277-B58B-98E3-D0BA-9606574338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54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F6291-518E-4782-9C26-B317273FD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A8D8C-189C-C31C-A09C-0C9BCDD61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F322FA1-3E55-6D09-6F15-D95A873357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27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4EE3-FB51-CC46-515F-CA08C16ED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12032-7889-7CB3-0E6C-94FDB5CF2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A546C-3AA8-C0D8-09E9-05E64B05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E4B97-7705-E4E0-3AD3-BABBDF31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A480B-4C85-863D-C187-07AF41F4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086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4BD7C-63FA-BBF2-E214-E7B4FC39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0718C-20F2-1C37-2BDD-C1A65DFD9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8C76-4838-6F8E-CFBA-90D3BD01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C87BE-F8CB-3599-AA17-25B8C535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FA35D-72F4-BB7E-4278-CD072B38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013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B7FFE-7EDC-1763-A347-F4B1971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9E2B-712A-B5C4-6B76-2B6FB226D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D1F3-26E4-CF1C-0532-929110F9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A29BD-3BB3-CA4D-B008-6AEB1E02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F0159-1FD6-7738-63B2-39D44E1D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7405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98268-9B61-B062-A717-12A4E93E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D9FC-6ABA-D0C0-DF9D-CB56BC76E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86E0F-FF3C-B776-0A57-C0F17E095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1CC84-811E-F241-372A-3542EA16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AA05D-F300-1DBA-CFFF-F0CAEB27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836FB-EA14-FA01-A8B9-10738C1B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749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3373-9B25-06F5-BCC3-D7D61E6F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6DF36-4331-B365-55AC-5870654E8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FABB5-4B33-B0C7-6A88-7FAD119E8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62BB3-47AB-1389-EB33-58493B43E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09A3C-64AD-898B-EE03-60B37BEB0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032F9E-C81C-6E6B-1D96-32AAA8F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FE7F3-DEE5-CF3A-2419-EFA9019F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B4A46-07CF-2BBE-FE19-FC91ACB7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201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C3C7-A503-C0B8-D2FF-F423FA90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5D690-7690-B7B6-FEF8-BB3169A5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A5A2B-9DD9-D929-44A0-5EC40FC1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3CBD7-EF7E-9549-3C9B-46DE6C5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8360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6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B8B4-73A6-6151-CE51-5E0905DC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E94B-4E3D-9762-4FC9-57FF57F14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112D8-4495-0BF5-4680-8BD3C8F89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BEC74-974C-39CE-88D5-BD65610E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40F0A-01F8-EEC4-F365-9FEC597F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1E2D5-A1E5-1D92-5F6C-0F5507CC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183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E34D-A2D6-6284-F971-78A4F011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AA20C-53E0-64DF-A13F-50EA2221A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3DF4AC7-A332-5AAD-BA1A-70BDAAEB76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081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54E1-B322-B34D-970F-8B455A7D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6FAF3-917C-1E3B-335D-51FB15065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A1884-5E1E-A098-ED18-55ECBEAEB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5E395-FBAB-0AA2-2824-BF87914B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86ED8-4245-A65F-4436-DFD45B40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90A64-2F30-6DDE-D3C7-5E87218E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7948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65DA-1E7F-667B-0423-49C717D1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F89FC-5852-A2D3-D994-7587C666D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683AB-80B3-9B70-33E6-9E096608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0215D-EAEB-E709-AB1D-8C924727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7208-5B6A-AE38-BE26-D52D642C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985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F5B45-3997-C632-FEF5-8AE5A21C9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6FF48-90CB-568C-E074-3DD212059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240A3-0313-85E8-B230-45E01FAB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D25-7F83-0D55-519F-3E22F323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DA984-6F4A-4EBC-A000-25CBE543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330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3FCC-4BDF-8A90-7048-FF786BF8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A529-D369-9C04-0270-0B092B1A2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37D06D5-E6DC-5042-B4E3-533E5C4C02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58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DE31-A905-E027-84CD-3A64A3A2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D5289-49C5-2A52-D160-0819FDF68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B5D14-83A1-C429-C25D-F66E23BA8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4C49745-F8C7-B9D5-218E-7812973CB11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9" cy="3509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90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1D0C-7F84-6DFC-B11D-3B772230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E8545-054F-59ED-D229-087DCA4FE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9F893-A922-E8E8-4B2D-DD4CA0B03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67074-44A1-DD0E-01A3-9084FDA44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6825B-91C8-0C2E-7C91-37421DA3C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A622CF5-03C8-3B31-F97C-1FDE9BDE030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9" cy="3509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37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C836B-3163-1DE2-B7AF-633C74F6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999CBD9-BB35-147C-F954-402F5C6132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13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68B23-1046-3A14-918C-575C56C5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4544" y="6557818"/>
            <a:ext cx="877455" cy="300182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2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fld id="{C7014938-771E-4F1A-9541-F7066289D4B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09D45-CA06-2075-59F2-D199EC22A7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297E70-8001-67DC-B005-137506A35A2A}"/>
              </a:ext>
            </a:extLst>
          </p:cNvPr>
          <p:cNvCxnSpPr>
            <a:stCxn id="6" idx="2"/>
            <a:endCxn id="6" idx="2"/>
          </p:cNvCxnSpPr>
          <p:nvPr userDrawn="1"/>
        </p:nvCxnSpPr>
        <p:spPr>
          <a:xfrm>
            <a:off x="6096000" y="40640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CFBFC8E-A210-DA18-27C4-E2EB7A390803}"/>
              </a:ext>
            </a:extLst>
          </p:cNvPr>
          <p:cNvSpPr/>
          <p:nvPr userDrawn="1"/>
        </p:nvSpPr>
        <p:spPr>
          <a:xfrm>
            <a:off x="6382327" y="397163"/>
            <a:ext cx="5255491" cy="45719"/>
          </a:xfrm>
          <a:custGeom>
            <a:avLst/>
            <a:gdLst>
              <a:gd name="connsiteX0" fmla="*/ 5467928 w 5467928"/>
              <a:gd name="connsiteY0" fmla="*/ 0 h 0"/>
              <a:gd name="connsiteX1" fmla="*/ 0 w 546792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7928">
                <a:moveTo>
                  <a:pt x="5467928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4D0786-39C1-3D93-658B-5910C1480989}"/>
              </a:ext>
            </a:extLst>
          </p:cNvPr>
          <p:cNvCxnSpPr/>
          <p:nvPr userDrawn="1"/>
        </p:nvCxnSpPr>
        <p:spPr>
          <a:xfrm flipH="1">
            <a:off x="11748655" y="277091"/>
            <a:ext cx="175490" cy="277091"/>
          </a:xfrm>
          <a:prstGeom prst="lin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5760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269D-B2DC-5A77-5031-46B6D419A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EEAF6-0E5C-4EE2-DEAF-FC5AAC43E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4CFB1-0FCA-2B0F-4243-803F32643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3CB19-93E5-0388-19AB-D0FD34BB98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36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0656-E3C4-9AE3-AFDA-55AD89EC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6912BE-C736-EB7C-89D3-FD8252CBD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99ED3-685D-E3A7-3596-5782CCD10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7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705A77-14DD-C7AE-F852-FF139BD15264}"/>
              </a:ext>
            </a:extLst>
          </p:cNvPr>
          <p:cNvSpPr/>
          <p:nvPr userDrawn="1"/>
        </p:nvSpPr>
        <p:spPr>
          <a:xfrm>
            <a:off x="1959429" y="6574831"/>
            <a:ext cx="9765782" cy="28316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Product Sans" panose="020B0403030502040203" pitchFamily="34" charset="0"/>
              </a:rPr>
              <a:t>Headway Optimization for Public Transport using Genetic Algorithm</a:t>
            </a:r>
            <a:endParaRPr lang="en-IN" sz="1200" b="1" dirty="0">
              <a:solidFill>
                <a:schemeClr val="bg1"/>
              </a:solidFill>
              <a:latin typeface="Product Sans" panose="020B040303050204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A81B2-67EA-AF28-A602-01A8CA6B02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4829"/>
            <a:ext cx="863951" cy="283171"/>
          </a:xfrm>
          <a:prstGeom prst="rect">
            <a:avLst/>
          </a:prstGeom>
        </p:spPr>
      </p:pic>
      <p:pic>
        <p:nvPicPr>
          <p:cNvPr id="3" name="Picture 2" descr="A yellow arrow with black text&#10;&#10;AI-generated content may be incorrect.">
            <a:extLst>
              <a:ext uri="{FF2B5EF4-FFF2-40B4-BE49-F238E27FC236}">
                <a16:creationId xmlns:a16="http://schemas.microsoft.com/office/drawing/2014/main" id="{389B368A-1E0E-D116-71C0-1D6671EC909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1" y="6515446"/>
            <a:ext cx="955964" cy="3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1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CDFB8-D3DF-C9A1-F37D-4BBB154C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0CFD0-BB77-626D-3CAD-02480EAA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2CDED-CD7B-B69B-C6E0-DAA3CEE80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35C409-3782-4402-B419-5D44F427DDC5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A74B1-F51C-18C0-E0E4-87BEF9C47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FAA5D-E351-5376-32D2-D24A9DAC4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0170EE-7014-4EA0-927C-6B488B4FF8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609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C479DF-28E2-8E45-4FA1-4A804AD9F0DE}"/>
              </a:ext>
            </a:extLst>
          </p:cNvPr>
          <p:cNvSpPr/>
          <p:nvPr/>
        </p:nvSpPr>
        <p:spPr>
          <a:xfrm>
            <a:off x="7376160" y="0"/>
            <a:ext cx="481584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B25FC-39A1-E116-C817-77D554FA73FE}"/>
              </a:ext>
            </a:extLst>
          </p:cNvPr>
          <p:cNvSpPr txBox="1"/>
          <p:nvPr/>
        </p:nvSpPr>
        <p:spPr>
          <a:xfrm>
            <a:off x="-177800" y="2642979"/>
            <a:ext cx="795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Headway Optimization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 </a:t>
            </a:r>
            <a:r>
              <a:rPr lang="en-US" sz="3200" dirty="0">
                <a:latin typeface="Product Sans" panose="020B0403030502040203" pitchFamily="34" charset="0"/>
              </a:rPr>
              <a:t>for Public Transport using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Genetic Algorithm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A24BB-B875-CF3A-1AAC-5AC7D20523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07" y="6191732"/>
            <a:ext cx="1434955" cy="470325"/>
          </a:xfrm>
          <a:prstGeom prst="rect">
            <a:avLst/>
          </a:prstGeom>
        </p:spPr>
      </p:pic>
      <p:pic>
        <p:nvPicPr>
          <p:cNvPr id="5" name="Picture 4" descr="A yellow arrow with black text&#10;&#10;AI-generated content may be incorrect.">
            <a:extLst>
              <a:ext uri="{FF2B5EF4-FFF2-40B4-BE49-F238E27FC236}">
                <a16:creationId xmlns:a16="http://schemas.microsoft.com/office/drawing/2014/main" id="{135ADB29-044B-29E3-5596-60D928F20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88" y="6169797"/>
            <a:ext cx="1434955" cy="514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823DB1-F6B4-89E0-9CDC-6BE6E6D4D1C5}"/>
              </a:ext>
            </a:extLst>
          </p:cNvPr>
          <p:cNvSpPr/>
          <p:nvPr/>
        </p:nvSpPr>
        <p:spPr>
          <a:xfrm>
            <a:off x="253340" y="6200392"/>
            <a:ext cx="3439885" cy="461665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200" dirty="0">
                <a:latin typeface="Arial" panose="020B0604020202020204" pitchFamily="34" charset="0"/>
              </a:rPr>
              <a:t>Author Name                      : Priya Dharshini 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Guide / Co- Author Name.  : Arvind Mani</a:t>
            </a:r>
            <a:r>
              <a:rPr lang="en-US" altLang="en-US" sz="1200" dirty="0">
                <a:latin typeface="Arial" panose="020B0604020202020204" pitchFamily="34" charset="0"/>
              </a:rPr>
              <a:t>ckam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1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AC8B04-87E8-7507-A93A-69BBA262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835"/>
          <a:stretch>
            <a:fillRect/>
          </a:stretch>
        </p:blipFill>
        <p:spPr>
          <a:xfrm>
            <a:off x="6096000" y="2066543"/>
            <a:ext cx="3071768" cy="2878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86D75-F378-7449-2163-B57E4A3CF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515" r="29015" b="1071"/>
          <a:stretch/>
        </p:blipFill>
        <p:spPr>
          <a:xfrm>
            <a:off x="2817206" y="2218943"/>
            <a:ext cx="3012472" cy="29606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23CF7E-744B-4EAB-5188-7349E0B4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E5357-AD6E-CB1F-EA5C-6F056B6FD7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Fitness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5E435-DB22-D956-A41A-E8FDC8A24E4C}"/>
              </a:ext>
            </a:extLst>
          </p:cNvPr>
          <p:cNvSpPr txBox="1"/>
          <p:nvPr/>
        </p:nvSpPr>
        <p:spPr>
          <a:xfrm>
            <a:off x="-1926336" y="406400"/>
            <a:ext cx="86156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roduct Sans" panose="020B0403030502040203" pitchFamily="34" charset="0"/>
              </a:rPr>
              <a:t>Dij</a:t>
            </a:r>
            <a:r>
              <a:rPr lang="en-I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duct Sans" panose="020B0403030502040203" pitchFamily="34" charset="0"/>
              </a:rPr>
              <a:t> is the total passenger trips for all modes from the trip origin </a:t>
            </a:r>
            <a:r>
              <a:rPr lang="en-IN" sz="1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roduct Sans" panose="020B0403030502040203" pitchFamily="34" charset="0"/>
              </a:rPr>
              <a:t>i</a:t>
            </a:r>
            <a:r>
              <a:rPr lang="en-IN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duct Sans" panose="020B0403030502040203" pitchFamily="34" charset="0"/>
              </a:rPr>
              <a:t> to destination j.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9634F-AF00-0F7D-BC35-866237DE8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3" y="652620"/>
            <a:ext cx="5668135" cy="1261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8D31D-3202-A642-9EF8-4A9D727BF9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251" b="9327"/>
          <a:stretch>
            <a:fillRect/>
          </a:stretch>
        </p:blipFill>
        <p:spPr>
          <a:xfrm>
            <a:off x="161543" y="1914143"/>
            <a:ext cx="2655663" cy="3072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1D6D6-A23F-B270-24AF-5C498B1AC4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89954" r="-287" b="1051"/>
          <a:stretch>
            <a:fillRect/>
          </a:stretch>
        </p:blipFill>
        <p:spPr>
          <a:xfrm>
            <a:off x="161543" y="4986528"/>
            <a:ext cx="3105913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E6547-73DF-322C-BBEC-C72019740A44}"/>
              </a:ext>
            </a:extLst>
          </p:cNvPr>
          <p:cNvSpPr txBox="1"/>
          <p:nvPr/>
        </p:nvSpPr>
        <p:spPr>
          <a:xfrm>
            <a:off x="3986784" y="417747"/>
            <a:ext cx="86156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00" b="1" kern="100" dirty="0" err="1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S</a:t>
            </a:r>
            <a:r>
              <a:rPr lang="en-IN" sz="1000" b="1" kern="100" baseline="-25000" dirty="0" err="1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ij</a:t>
            </a:r>
            <a:r>
              <a:rPr lang="en-IN" sz="1000" b="1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 is the transit trips from all routes from the tri p origin </a:t>
            </a:r>
            <a:r>
              <a:rPr lang="en-IN" sz="1000" b="1" kern="100" dirty="0" err="1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i</a:t>
            </a:r>
            <a:r>
              <a:rPr lang="en-IN" sz="1000" b="1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 to destination j.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D383D8-DA81-CC6A-56E4-338848B99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537" y="652621"/>
            <a:ext cx="5668135" cy="1399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9E7943-3B57-FE14-0A28-958EA2823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388" r="28431" b="1225"/>
          <a:stretch>
            <a:fillRect/>
          </a:stretch>
        </p:blipFill>
        <p:spPr>
          <a:xfrm>
            <a:off x="8897023" y="2300618"/>
            <a:ext cx="2960649" cy="28789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D5C227-C406-BEE1-A21C-004C945A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831" b="-2062"/>
          <a:stretch>
            <a:fillRect/>
          </a:stretch>
        </p:blipFill>
        <p:spPr>
          <a:xfrm>
            <a:off x="6085115" y="4945490"/>
            <a:ext cx="3071768" cy="464709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537FDF8-C685-BCD0-A28C-BA7777A73C97}"/>
              </a:ext>
            </a:extLst>
          </p:cNvPr>
          <p:cNvGraphicFramePr>
            <a:graphicFrameLocks noGrp="1"/>
          </p:cNvGraphicFramePr>
          <p:nvPr/>
        </p:nvGraphicFramePr>
        <p:xfrm>
          <a:off x="386907" y="5410199"/>
          <a:ext cx="4613989" cy="1114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3407">
                  <a:extLst>
                    <a:ext uri="{9D8B030D-6E8A-4147-A177-3AD203B41FA5}">
                      <a16:colId xmlns:a16="http://schemas.microsoft.com/office/drawing/2014/main" val="107810365"/>
                    </a:ext>
                  </a:extLst>
                </a:gridCol>
                <a:gridCol w="1800582">
                  <a:extLst>
                    <a:ext uri="{9D8B030D-6E8A-4147-A177-3AD203B41FA5}">
                      <a16:colId xmlns:a16="http://schemas.microsoft.com/office/drawing/2014/main" val="68688289"/>
                    </a:ext>
                  </a:extLst>
                </a:gridCol>
              </a:tblGrid>
              <a:tr h="2229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OD_Pairs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Demand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689032"/>
                  </a:ext>
                </a:extLst>
              </a:tr>
              <a:tr h="2229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510006_510006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13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87834045"/>
                  </a:ext>
                </a:extLst>
              </a:tr>
              <a:tr h="2229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414003_414002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8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97522125"/>
                  </a:ext>
                </a:extLst>
              </a:tr>
              <a:tr h="2229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414003_414007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9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3785445"/>
                  </a:ext>
                </a:extLst>
              </a:tr>
              <a:tr h="2229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>
                          <a:effectLst/>
                        </a:rPr>
                        <a:t>414003_404008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1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195944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CEDDA21-48BC-AD75-C4FA-6B7C4096AE4D}"/>
              </a:ext>
            </a:extLst>
          </p:cNvPr>
          <p:cNvGraphicFramePr>
            <a:graphicFrameLocks noGrp="1"/>
          </p:cNvGraphicFramePr>
          <p:nvPr/>
        </p:nvGraphicFramePr>
        <p:xfrm>
          <a:off x="7459777" y="5427882"/>
          <a:ext cx="3854767" cy="109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0468">
                  <a:extLst>
                    <a:ext uri="{9D8B030D-6E8A-4147-A177-3AD203B41FA5}">
                      <a16:colId xmlns:a16="http://schemas.microsoft.com/office/drawing/2014/main" val="684788396"/>
                    </a:ext>
                  </a:extLst>
                </a:gridCol>
                <a:gridCol w="1504299">
                  <a:extLst>
                    <a:ext uri="{9D8B030D-6E8A-4147-A177-3AD203B41FA5}">
                      <a16:colId xmlns:a16="http://schemas.microsoft.com/office/drawing/2014/main" val="3683873159"/>
                    </a:ext>
                  </a:extLst>
                </a:gridCol>
              </a:tblGrid>
              <a:tr h="219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OD_Pairs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Supply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516115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510006_510006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80487061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414003_414002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2596814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>
                          <a:effectLst/>
                        </a:rPr>
                        <a:t>414003_414007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80209984"/>
                  </a:ext>
                </a:extLst>
              </a:tr>
              <a:tr h="219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1" u="none" strike="noStrike" dirty="0">
                          <a:effectLst/>
                        </a:rPr>
                        <a:t>414003_416001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962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36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mond 9">
            <a:extLst>
              <a:ext uri="{FF2B5EF4-FFF2-40B4-BE49-F238E27FC236}">
                <a16:creationId xmlns:a16="http://schemas.microsoft.com/office/drawing/2014/main" id="{B42F532E-4AC0-698D-34FB-A676DFE52FD8}"/>
              </a:ext>
            </a:extLst>
          </p:cNvPr>
          <p:cNvSpPr/>
          <p:nvPr/>
        </p:nvSpPr>
        <p:spPr>
          <a:xfrm>
            <a:off x="9407017" y="1758045"/>
            <a:ext cx="2042160" cy="1178560"/>
          </a:xfrm>
          <a:prstGeom prst="diamo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37198-07D8-DF90-7486-2399BC64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11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8D584-FD5D-0E3C-0F65-ED56261782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Genetic Algorithm in Headway Optimization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4D16C-FAE3-3ACA-003B-6AC9C1A8E4B8}"/>
              </a:ext>
            </a:extLst>
          </p:cNvPr>
          <p:cNvSpPr txBox="1"/>
          <p:nvPr/>
        </p:nvSpPr>
        <p:spPr>
          <a:xfrm>
            <a:off x="155745" y="2148382"/>
            <a:ext cx="30616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Constrains &amp; Assumptions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1FF6C-146B-A8F2-DA54-F36A46D887BB}"/>
              </a:ext>
            </a:extLst>
          </p:cNvPr>
          <p:cNvSpPr txBox="1"/>
          <p:nvPr/>
        </p:nvSpPr>
        <p:spPr>
          <a:xfrm>
            <a:off x="3664288" y="2148382"/>
            <a:ext cx="30616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Population generation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C57D8-C8BD-F177-7606-B5C8C3A9D86C}"/>
              </a:ext>
            </a:extLst>
          </p:cNvPr>
          <p:cNvSpPr txBox="1"/>
          <p:nvPr/>
        </p:nvSpPr>
        <p:spPr>
          <a:xfrm>
            <a:off x="6803729" y="2148382"/>
            <a:ext cx="22488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Fitness evaluation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EFA1A-ABC4-B9F2-5CF4-04D06015FB0E}"/>
              </a:ext>
            </a:extLst>
          </p:cNvPr>
          <p:cNvSpPr txBox="1"/>
          <p:nvPr/>
        </p:nvSpPr>
        <p:spPr>
          <a:xfrm>
            <a:off x="9352039" y="2148382"/>
            <a:ext cx="224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Convergence</a:t>
            </a:r>
            <a:endParaRPr lang="en-IN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D69AD5-82F0-B0C3-26C4-8312EE3121A1}"/>
              </a:ext>
            </a:extLst>
          </p:cNvPr>
          <p:cNvSpPr txBox="1"/>
          <p:nvPr/>
        </p:nvSpPr>
        <p:spPr>
          <a:xfrm>
            <a:off x="11169663" y="4778891"/>
            <a:ext cx="7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Yes</a:t>
            </a:r>
            <a:endParaRPr lang="en-IN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ECB4A5-9EB4-2380-8006-C8B44D14AC99}"/>
              </a:ext>
            </a:extLst>
          </p:cNvPr>
          <p:cNvSpPr txBox="1"/>
          <p:nvPr/>
        </p:nvSpPr>
        <p:spPr>
          <a:xfrm>
            <a:off x="8169462" y="5898895"/>
            <a:ext cx="3745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Terminate with Optimal solution</a:t>
            </a:r>
            <a:endParaRPr lang="en-IN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4BB784C-4FC2-ED37-019B-C681E7943E82}"/>
              </a:ext>
            </a:extLst>
          </p:cNvPr>
          <p:cNvSpPr/>
          <p:nvPr/>
        </p:nvSpPr>
        <p:spPr>
          <a:xfrm>
            <a:off x="3217376" y="2300833"/>
            <a:ext cx="369102" cy="9729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D935ADA-0184-6BE4-6180-ECB196E9EBE8}"/>
              </a:ext>
            </a:extLst>
          </p:cNvPr>
          <p:cNvSpPr/>
          <p:nvPr/>
        </p:nvSpPr>
        <p:spPr>
          <a:xfrm>
            <a:off x="6267576" y="2300833"/>
            <a:ext cx="558798" cy="9729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2353132-3AB3-E8E2-EB1F-6EA1BEA4B6DB}"/>
              </a:ext>
            </a:extLst>
          </p:cNvPr>
          <p:cNvSpPr/>
          <p:nvPr/>
        </p:nvSpPr>
        <p:spPr>
          <a:xfrm>
            <a:off x="8848219" y="2300833"/>
            <a:ext cx="558798" cy="9729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4F4BFC0-F363-0233-4352-86EF62D49863}"/>
              </a:ext>
            </a:extLst>
          </p:cNvPr>
          <p:cNvSpPr/>
          <p:nvPr/>
        </p:nvSpPr>
        <p:spPr>
          <a:xfrm rot="5400000">
            <a:off x="9529458" y="4262986"/>
            <a:ext cx="3280409" cy="1176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FD9EF8A-4C31-F168-E5FC-92F547D8374C}"/>
              </a:ext>
            </a:extLst>
          </p:cNvPr>
          <p:cNvSpPr/>
          <p:nvPr/>
        </p:nvSpPr>
        <p:spPr>
          <a:xfrm rot="5400000">
            <a:off x="8806270" y="3618970"/>
            <a:ext cx="1992379" cy="11761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8292C-4707-7CA5-3744-00AE101CD903}"/>
              </a:ext>
            </a:extLst>
          </p:cNvPr>
          <p:cNvSpPr txBox="1"/>
          <p:nvPr/>
        </p:nvSpPr>
        <p:spPr>
          <a:xfrm>
            <a:off x="8979639" y="3352641"/>
            <a:ext cx="7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No</a:t>
            </a:r>
            <a:endParaRPr lang="en-IN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BD778-8687-82FD-4788-8DEDBD15776C}"/>
              </a:ext>
            </a:extLst>
          </p:cNvPr>
          <p:cNvSpPr txBox="1"/>
          <p:nvPr/>
        </p:nvSpPr>
        <p:spPr>
          <a:xfrm>
            <a:off x="8979639" y="4778891"/>
            <a:ext cx="1371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Selection</a:t>
            </a:r>
            <a:endParaRPr lang="en-IN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2EB68DC-A2BE-595D-FA1B-E08C5452838B}"/>
              </a:ext>
            </a:extLst>
          </p:cNvPr>
          <p:cNvSpPr/>
          <p:nvPr/>
        </p:nvSpPr>
        <p:spPr>
          <a:xfrm rot="10800000">
            <a:off x="7284720" y="4914911"/>
            <a:ext cx="1570894" cy="126878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4871CA-15D1-16F8-0686-0B588129EF9B}"/>
              </a:ext>
            </a:extLst>
          </p:cNvPr>
          <p:cNvSpPr txBox="1"/>
          <p:nvPr/>
        </p:nvSpPr>
        <p:spPr>
          <a:xfrm>
            <a:off x="5346876" y="4730245"/>
            <a:ext cx="18138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Cross-Over</a:t>
            </a:r>
            <a:endParaRPr lang="en-IN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BD69CD0-1FEB-697E-9EC2-C848C70CCD32}"/>
              </a:ext>
            </a:extLst>
          </p:cNvPr>
          <p:cNvSpPr/>
          <p:nvPr/>
        </p:nvSpPr>
        <p:spPr>
          <a:xfrm rot="10800000">
            <a:off x="4828509" y="4866265"/>
            <a:ext cx="657076" cy="9729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35C4AF-460B-E0E1-B780-F0A13BCD2152}"/>
              </a:ext>
            </a:extLst>
          </p:cNvPr>
          <p:cNvSpPr txBox="1"/>
          <p:nvPr/>
        </p:nvSpPr>
        <p:spPr>
          <a:xfrm>
            <a:off x="3545296" y="4730245"/>
            <a:ext cx="1194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dirty="0"/>
              <a:t>Mutation</a:t>
            </a:r>
            <a:endParaRPr lang="en-IN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978ACFD-9C17-E7E4-E130-8C14A6FF6EF1}"/>
              </a:ext>
            </a:extLst>
          </p:cNvPr>
          <p:cNvSpPr/>
          <p:nvPr/>
        </p:nvSpPr>
        <p:spPr>
          <a:xfrm rot="16200000">
            <a:off x="2444643" y="3618971"/>
            <a:ext cx="1992379" cy="11761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FE2329-B4DC-EB2E-C73E-6A8626C49E8D}"/>
              </a:ext>
            </a:extLst>
          </p:cNvPr>
          <p:cNvSpPr txBox="1"/>
          <p:nvPr/>
        </p:nvSpPr>
        <p:spPr>
          <a:xfrm>
            <a:off x="114397" y="2890976"/>
            <a:ext cx="2842163" cy="1765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/>
              <a:t>Subject to a fixed fleet size constraint, where the total number of buses available for allocation across all routes remains constant.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The proposed fleet size is 350. considering 90% fleet utilization 315 buses are taken in for further calculations.</a:t>
            </a:r>
            <a:endParaRPr lang="en-IN" sz="12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C8FFD-7B92-C0A4-42B2-61C3489D30AF}"/>
              </a:ext>
            </a:extLst>
          </p:cNvPr>
          <p:cNvSpPr txBox="1"/>
          <p:nvPr/>
        </p:nvSpPr>
        <p:spPr>
          <a:xfrm>
            <a:off x="3674924" y="2681586"/>
            <a:ext cx="2457590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200" dirty="0"/>
              <a:t>Generate a population of </a:t>
            </a:r>
            <a:r>
              <a:rPr lang="en-US" sz="1200" b="1" dirty="0"/>
              <a:t>randomly allotted buses to the existing route networks</a:t>
            </a:r>
            <a:r>
              <a:rPr lang="en-US" sz="1200" dirty="0"/>
              <a:t>, each with a unique set of frequencies.</a:t>
            </a:r>
            <a:endParaRPr lang="en-IN" sz="12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56A169-3514-BD70-0F31-141EEF3DBBFB}"/>
              </a:ext>
            </a:extLst>
          </p:cNvPr>
          <p:cNvSpPr txBox="1"/>
          <p:nvPr/>
        </p:nvSpPr>
        <p:spPr>
          <a:xfrm>
            <a:off x="6661268" y="2681586"/>
            <a:ext cx="2457590" cy="476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200" dirty="0"/>
              <a:t>Using the Objective function, evaluate each route network.</a:t>
            </a:r>
            <a:endParaRPr lang="en-IN" sz="12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04051D-AC0B-7F68-3C7F-1EF87846F011}"/>
                  </a:ext>
                </a:extLst>
              </p:cNvPr>
              <p:cNvSpPr txBox="1"/>
              <p:nvPr/>
            </p:nvSpPr>
            <p:spPr>
              <a:xfrm>
                <a:off x="6567699" y="3241862"/>
                <a:ext cx="2551159" cy="721608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1600" kern="100"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min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IN" sz="16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naryPr>
                        <m:sub>
                          <m:r>
                            <a:rPr lang="en-IN" sz="16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(</m:t>
                          </m:r>
                          <m:r>
                            <a:rPr lang="en-IN" sz="16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𝑖</m:t>
                          </m:r>
                          <m:r>
                            <a:rPr lang="en-IN" sz="16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en-IN" sz="16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𝑗</m:t>
                          </m:r>
                          <m:r>
                            <a:rPr lang="en-IN" sz="16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𝑚𝑎𝑥</m:t>
                              </m:r>
                              <m: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0, </m:t>
                                  </m:r>
                                  <m: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−</m:t>
                              </m:r>
                              <m: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IN" sz="16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IN" sz="16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IN" sz="1600" kern="100" dirty="0">
                  <a:latin typeface="Product Sans" panose="020B0403030502040203" pitchFamily="34" charset="0"/>
                  <a:ea typeface="PMingLiU" panose="02020500000000000000" pitchFamily="18" charset="-12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04051D-AC0B-7F68-3C7F-1EF87846F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699" y="3241862"/>
                <a:ext cx="2551159" cy="721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3824E8F-78C0-EAAB-3AE8-DD6EE03DF692}"/>
              </a:ext>
            </a:extLst>
          </p:cNvPr>
          <p:cNvSpPr txBox="1"/>
          <p:nvPr/>
        </p:nvSpPr>
        <p:spPr>
          <a:xfrm>
            <a:off x="9918938" y="3076822"/>
            <a:ext cx="1191919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1200" kern="100" dirty="0">
                <a:solidFill>
                  <a:schemeClr val="bg2">
                    <a:lumMod val="50000"/>
                  </a:schemeClr>
                </a:solidFill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Stage where no improvements </a:t>
            </a:r>
            <a:r>
              <a:rPr lang="en-US" sz="1200" kern="100" dirty="0">
                <a:solidFill>
                  <a:schemeClr val="bg2">
                    <a:lumMod val="50000"/>
                  </a:schemeClr>
                </a:solidFill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can be made</a:t>
            </a:r>
            <a:endParaRPr lang="en-IN" sz="1200" kern="100" dirty="0">
              <a:solidFill>
                <a:schemeClr val="bg2">
                  <a:lumMod val="50000"/>
                </a:schemeClr>
              </a:solidFill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6359B0-198C-BC73-4922-B80C3530ACA3}"/>
              </a:ext>
            </a:extLst>
          </p:cNvPr>
          <p:cNvSpPr txBox="1"/>
          <p:nvPr/>
        </p:nvSpPr>
        <p:spPr>
          <a:xfrm>
            <a:off x="8583299" y="5258455"/>
            <a:ext cx="2164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Choose the best-performing Networks to create offspring.</a:t>
            </a:r>
            <a:endParaRPr lang="en-IN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5507B3-B5C6-DF31-1E63-06373434A837}"/>
              </a:ext>
            </a:extLst>
          </p:cNvPr>
          <p:cNvSpPr txBox="1"/>
          <p:nvPr/>
        </p:nvSpPr>
        <p:spPr>
          <a:xfrm>
            <a:off x="5464935" y="5258455"/>
            <a:ext cx="2164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Mix two route networks to create new ones by: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Swapping routes,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Mixing route segments,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Exchanging frequencies.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F646DB-F85F-EC2C-BA97-BB223FA8D986}"/>
              </a:ext>
            </a:extLst>
          </p:cNvPr>
          <p:cNvSpPr txBox="1"/>
          <p:nvPr/>
        </p:nvSpPr>
        <p:spPr>
          <a:xfrm>
            <a:off x="2956560" y="5258455"/>
            <a:ext cx="2164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Randomly 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Add/remove a stop, 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Change frequency.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7508AC-BF44-4FBF-9519-823955F09C0D}"/>
              </a:ext>
            </a:extLst>
          </p:cNvPr>
          <p:cNvSpPr txBox="1"/>
          <p:nvPr/>
        </p:nvSpPr>
        <p:spPr>
          <a:xfrm>
            <a:off x="8206007" y="6157079"/>
            <a:ext cx="36037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Best possible solutions is obtained.</a:t>
            </a:r>
            <a:endParaRPr lang="en-IN" sz="1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57377D-2275-4518-5E42-7CF53CC1D9F5}"/>
              </a:ext>
            </a:extLst>
          </p:cNvPr>
          <p:cNvSpPr txBox="1">
            <a:spLocks/>
          </p:cNvSpPr>
          <p:nvPr/>
        </p:nvSpPr>
        <p:spPr>
          <a:xfrm>
            <a:off x="0" y="520811"/>
            <a:ext cx="12192000" cy="40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Genetic Algorithm?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0F851-A888-BE27-E66B-5D2CC645B37E}"/>
              </a:ext>
            </a:extLst>
          </p:cNvPr>
          <p:cNvSpPr txBox="1"/>
          <p:nvPr/>
        </p:nvSpPr>
        <p:spPr>
          <a:xfrm>
            <a:off x="34001" y="997452"/>
            <a:ext cx="118416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roduct Sans" panose="020B0403030502040203" pitchFamily="34" charset="0"/>
              </a:rPr>
              <a:t>Genetic Algorithms (GAs) are a type of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evolutionary algorithm</a:t>
            </a:r>
            <a:r>
              <a:rPr lang="en-US" sz="1600" dirty="0">
                <a:latin typeface="Product Sans" panose="020B040303050204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transit network optimization</a:t>
            </a:r>
            <a:r>
              <a:rPr lang="en-US" sz="1600" dirty="0"/>
              <a:t>, they are used to find the best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Route Structures, Frequencies </a:t>
            </a:r>
            <a:r>
              <a:rPr lang="en-US" sz="1600" dirty="0"/>
              <a:t>by iteratively improving a set of potential solutions</a:t>
            </a:r>
            <a:endParaRPr lang="en-US" sz="1600" dirty="0">
              <a:latin typeface="Product Sans" panose="020B040303050204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B4943D-6D36-3FB1-1CD3-9D00215281B8}"/>
                  </a:ext>
                </a:extLst>
              </p:cNvPr>
              <p:cNvSpPr txBox="1"/>
              <p:nvPr/>
            </p:nvSpPr>
            <p:spPr>
              <a:xfrm>
                <a:off x="6558679" y="4012322"/>
                <a:ext cx="2560179" cy="721608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1600" kern="100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min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IN" sz="16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naryPr>
                        <m:sub>
                          <m:r>
                            <a:rPr lang="en-IN" sz="16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(</m:t>
                          </m:r>
                          <m:r>
                            <a:rPr lang="en-IN" sz="16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𝑖</m:t>
                          </m:r>
                          <m:r>
                            <a:rPr lang="en-IN" sz="16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en-IN" sz="16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𝑗</m:t>
                          </m:r>
                          <m:r>
                            <a:rPr lang="en-IN" sz="16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IN" sz="1600" kern="100" dirty="0">
                              <a:latin typeface="Product Sans" panose="020B0403030502040203" pitchFamily="34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IN" sz="1600" kern="100" baseline="-25000" dirty="0">
                              <a:latin typeface="Product Sans" panose="020B0403030502040203" pitchFamily="34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ij</m:t>
                          </m:r>
                          <m:sSup>
                            <m:sSupPr>
                              <m:ctrlPr>
                                <a:rPr lang="en-IN" sz="1600" i="1" kern="100" smtClean="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IN" sz="16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16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𝐻𝑒𝑎𝑑𝑤𝑎𝑦</m:t>
                                  </m:r>
                                </m:num>
                                <m:den>
                                  <m:r>
                                    <a:rPr lang="en-US" sz="16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600" b="0" i="1" kern="100" smtClean="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IN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B4943D-6D36-3FB1-1CD3-9D0021528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679" y="4012322"/>
                <a:ext cx="2560179" cy="721608"/>
              </a:xfrm>
              <a:prstGeom prst="rect">
                <a:avLst/>
              </a:prstGeom>
              <a:blipFill>
                <a:blip r:embed="rId3"/>
                <a:stretch>
                  <a:fillRect l="-5366" t="-110000" b="-153333"/>
                </a:stretch>
              </a:blipFill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49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E8407F-3729-89F4-4780-37EB6948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12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8D8E6-8708-B18E-E438-9D3967F810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Genetic Algorithm- Methodology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4016F-9FBE-5B1A-AAFF-5A932A273FDC}"/>
              </a:ext>
            </a:extLst>
          </p:cNvPr>
          <p:cNvSpPr/>
          <p:nvPr/>
        </p:nvSpPr>
        <p:spPr>
          <a:xfrm>
            <a:off x="284481" y="866929"/>
            <a:ext cx="5445759" cy="28123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200" dirty="0">
                <a:latin typeface="Product Sans" panose="020B0403030502040203" pitchFamily="34" charset="0"/>
              </a:rPr>
              <a:t>Generate a population of </a:t>
            </a: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duct Sans" panose="020B0403030502040203" pitchFamily="34" charset="0"/>
              </a:rPr>
              <a:t>randomly allotted buses into the existing route network</a:t>
            </a:r>
            <a:r>
              <a:rPr lang="en-US" sz="1200" b="1" dirty="0">
                <a:latin typeface="Product Sans" panose="020B0403030502040203" pitchFamily="34" charset="0"/>
              </a:rPr>
              <a:t>.</a:t>
            </a:r>
            <a:endParaRPr lang="en-IN" sz="12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759EB-0BF4-DDA1-A3EB-97F707CBF942}"/>
              </a:ext>
            </a:extLst>
          </p:cNvPr>
          <p:cNvSpPr txBox="1"/>
          <p:nvPr/>
        </p:nvSpPr>
        <p:spPr>
          <a:xfrm>
            <a:off x="284481" y="553084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Population Generation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83E384-2E2B-7037-C50C-99EFAD2FE561}"/>
              </a:ext>
            </a:extLst>
          </p:cNvPr>
          <p:cNvSpPr/>
          <p:nvPr/>
        </p:nvSpPr>
        <p:spPr>
          <a:xfrm>
            <a:off x="284481" y="1159046"/>
            <a:ext cx="5445759" cy="579005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000" dirty="0">
                <a:latin typeface="Product Sans" panose="020B0403030502040203" pitchFamily="34" charset="0"/>
              </a:rPr>
              <a:t>To create the </a:t>
            </a:r>
            <a:r>
              <a:rPr lang="en-US" sz="1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Product Sans" panose="020B0403030502040203" pitchFamily="34" charset="0"/>
              </a:rPr>
              <a:t>initial population of chromosomes</a:t>
            </a:r>
            <a:r>
              <a:rPr lang="en-US" sz="1000" dirty="0">
                <a:solidFill>
                  <a:schemeClr val="tx2">
                    <a:lumMod val="90000"/>
                    <a:lumOff val="10000"/>
                  </a:schemeClr>
                </a:solidFill>
                <a:latin typeface="Product Sans" panose="020B0403030502040203" pitchFamily="34" charset="0"/>
              </a:rPr>
              <a:t> </a:t>
            </a:r>
            <a:r>
              <a:rPr lang="en-US" sz="1000" dirty="0">
                <a:latin typeface="Product Sans" panose="020B0403030502040203" pitchFamily="34" charset="0"/>
              </a:rPr>
              <a:t>for the genetic algorithm, a custom Python function was developed. Each chromosome represents a possible way of </a:t>
            </a: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allocating 315 buses</a:t>
            </a:r>
            <a:r>
              <a:rPr lang="en-US" sz="1000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 </a:t>
            </a:r>
            <a:r>
              <a:rPr lang="en-US" sz="1000" dirty="0">
                <a:latin typeface="Product Sans" panose="020B0403030502040203" pitchFamily="34" charset="0"/>
              </a:rPr>
              <a:t>across existing transit routes.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2D415-5776-ABFE-D2A4-E1FD08CD8149}"/>
              </a:ext>
            </a:extLst>
          </p:cNvPr>
          <p:cNvSpPr/>
          <p:nvPr/>
        </p:nvSpPr>
        <p:spPr>
          <a:xfrm>
            <a:off x="284480" y="1913468"/>
            <a:ext cx="1794691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rPr>
              <a:t>Total number of buses = 315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EA673-F646-ED4C-BCC2-16E4572BACCF}"/>
              </a:ext>
            </a:extLst>
          </p:cNvPr>
          <p:cNvSpPr/>
          <p:nvPr/>
        </p:nvSpPr>
        <p:spPr>
          <a:xfrm>
            <a:off x="2191956" y="1913467"/>
            <a:ext cx="1258815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Product Sans" panose="020B0403030502040203" pitchFamily="34" charset="0"/>
              </a:rPr>
              <a:t>Existing routes = 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FFC8B-D63D-2D2E-07FE-7634CA1E9694}"/>
              </a:ext>
            </a:extLst>
          </p:cNvPr>
          <p:cNvSpPr/>
          <p:nvPr/>
        </p:nvSpPr>
        <p:spPr>
          <a:xfrm>
            <a:off x="3563557" y="1913466"/>
            <a:ext cx="2166684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Product Sans" panose="020B0403030502040203" pitchFamily="34" charset="0"/>
              </a:rPr>
              <a:t>Size of the population = 100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duct Sans" panose="020B040303050204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14DC4F-7FD9-D73E-3A9F-A4529AA87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4" y="2363434"/>
            <a:ext cx="5456646" cy="10515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2D52A3-4E5C-0256-1259-B54D8D5ACB5A}"/>
              </a:ext>
            </a:extLst>
          </p:cNvPr>
          <p:cNvSpPr/>
          <p:nvPr/>
        </p:nvSpPr>
        <p:spPr>
          <a:xfrm>
            <a:off x="284479" y="3687147"/>
            <a:ext cx="5445761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Product Sans" panose="020B0403030502040203" pitchFamily="34" charset="0"/>
              </a:rPr>
              <a:t>A data frame of 100 chromosomes with randomly allotted buses to each of its route is obtained.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duct Sans" panose="020B040303050204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5095E-C92D-92A7-5FEC-AA44FF13E889}"/>
              </a:ext>
            </a:extLst>
          </p:cNvPr>
          <p:cNvSpPr txBox="1"/>
          <p:nvPr/>
        </p:nvSpPr>
        <p:spPr>
          <a:xfrm>
            <a:off x="6066869" y="553084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Fitness Function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5FA4FB-3292-6925-0F95-B60D54355C84}"/>
              </a:ext>
            </a:extLst>
          </p:cNvPr>
          <p:cNvSpPr/>
          <p:nvPr/>
        </p:nvSpPr>
        <p:spPr>
          <a:xfrm>
            <a:off x="6140994" y="904394"/>
            <a:ext cx="5445759" cy="744948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000" dirty="0"/>
              <a:t>To guide the </a:t>
            </a:r>
            <a:r>
              <a:rPr lang="en-US" sz="1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genetic algorithm’s evolution</a:t>
            </a:r>
            <a:r>
              <a:rPr lang="en-US" sz="1000" dirty="0"/>
              <a:t>, each chromosome (i.e., a bus allocation solution) must be evaluated for how well it meets </a:t>
            </a:r>
            <a:r>
              <a:rPr lang="en-US" sz="1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public transport demand</a:t>
            </a:r>
            <a:r>
              <a:rPr lang="en-US" sz="1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1000" dirty="0"/>
              <a:t>This is done using an </a:t>
            </a:r>
            <a:r>
              <a:rPr lang="en-US" sz="1000" b="1" dirty="0"/>
              <a:t>objective function</a:t>
            </a:r>
            <a:r>
              <a:rPr lang="en-US" sz="1000" dirty="0"/>
              <a:t> based on supply-demand gaps at the </a:t>
            </a:r>
          </a:p>
          <a:p>
            <a:pPr lvl="0">
              <a:lnSpc>
                <a:spcPct val="107000"/>
              </a:lnSpc>
            </a:pPr>
            <a:r>
              <a:rPr lang="en-US" sz="1000" b="1" dirty="0"/>
              <a:t>OD (Origin-Destination) level</a:t>
            </a:r>
            <a:r>
              <a:rPr lang="en-US" sz="1000" dirty="0"/>
              <a:t>.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1FA487-D58F-F874-57C2-6E2D310045E2}"/>
              </a:ext>
            </a:extLst>
          </p:cNvPr>
          <p:cNvSpPr/>
          <p:nvPr/>
        </p:nvSpPr>
        <p:spPr>
          <a:xfrm>
            <a:off x="6206306" y="3841225"/>
            <a:ext cx="5445761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Product Sans" panose="020B0403030502040203" pitchFamily="34" charset="0"/>
              </a:rPr>
              <a:t>A list of sorted chromosomes in ascending order of the Objective function. (Top 100 retained.) </a:t>
            </a:r>
            <a:endParaRPr lang="en-US" sz="1000" dirty="0">
              <a:solidFill>
                <a:prstClr val="black"/>
              </a:solidFill>
              <a:latin typeface="Product Sans" panose="020B040303050204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8599A8-9CC1-CE7C-EEC7-B0A58929F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83" y="2067355"/>
            <a:ext cx="5851537" cy="163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B0F279E-E683-847F-2F35-05874858F685}"/>
              </a:ext>
            </a:extLst>
          </p:cNvPr>
          <p:cNvSpPr txBox="1"/>
          <p:nvPr/>
        </p:nvSpPr>
        <p:spPr>
          <a:xfrm>
            <a:off x="273594" y="4040331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Selection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8C9B18-9EB0-03E2-5B41-AFF5248B5C05}"/>
              </a:ext>
            </a:extLst>
          </p:cNvPr>
          <p:cNvSpPr/>
          <p:nvPr/>
        </p:nvSpPr>
        <p:spPr>
          <a:xfrm>
            <a:off x="284479" y="4376944"/>
            <a:ext cx="5445761" cy="400110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>
                <a:latin typeface="Arial" panose="020B0604020202020204" pitchFamily="34" charset="0"/>
              </a:rPr>
              <a:t>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  <a:t>best-performing chromosomes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must be selected as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parents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the next generation. This step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implements a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  <a:t> selection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strategy using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roulette wheel selection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D04468-F303-1796-018B-8A9CC9A18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7" y="4917521"/>
            <a:ext cx="5648145" cy="16402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F85D94D-0F93-564B-4985-4086BB3B7D27}"/>
              </a:ext>
            </a:extLst>
          </p:cNvPr>
          <p:cNvSpPr/>
          <p:nvPr/>
        </p:nvSpPr>
        <p:spPr>
          <a:xfrm>
            <a:off x="273595" y="5991071"/>
            <a:ext cx="3601720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Product Sans" panose="020B0403030502040203" pitchFamily="34" charset="0"/>
              </a:rPr>
              <a:t>Index pairs representing parent chromosomes is generated.</a:t>
            </a:r>
            <a:endParaRPr lang="en-US" sz="1000" dirty="0">
              <a:solidFill>
                <a:prstClr val="black"/>
              </a:solidFill>
              <a:latin typeface="Product Sans" panose="020B040303050204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94E5EF-F662-7C51-76B0-A8D2B2A8D95E}"/>
                  </a:ext>
                </a:extLst>
              </p:cNvPr>
              <p:cNvSpPr txBox="1"/>
              <p:nvPr/>
            </p:nvSpPr>
            <p:spPr>
              <a:xfrm>
                <a:off x="6206306" y="4348108"/>
                <a:ext cx="2551159" cy="642933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1400" kern="100"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min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IN" sz="14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naryPr>
                        <m:sub>
                          <m:r>
                            <a:rPr lang="en-IN" sz="14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(</m:t>
                          </m:r>
                          <m:r>
                            <a:rPr lang="en-IN" sz="14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𝑖</m:t>
                          </m:r>
                          <m:r>
                            <a:rPr lang="en-IN" sz="14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en-IN" sz="14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𝑗</m:t>
                          </m:r>
                          <m:r>
                            <a:rPr lang="en-IN" sz="14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𝑚𝑎𝑥</m:t>
                              </m:r>
                              <m: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0, </m:t>
                                  </m:r>
                                  <m: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−</m:t>
                              </m:r>
                              <m: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IN" sz="14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IN" sz="14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IN" sz="1400" kern="100" dirty="0">
                  <a:latin typeface="Product Sans" panose="020B0403030502040203" pitchFamily="34" charset="0"/>
                  <a:ea typeface="PMingLiU" panose="02020500000000000000" pitchFamily="18" charset="-120"/>
                  <a:cs typeface="Vrinda" panose="020B0502040204020203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94E5EF-F662-7C51-76B0-A8D2B2A8D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306" y="4348108"/>
                <a:ext cx="2551159" cy="642933"/>
              </a:xfrm>
              <a:prstGeom prst="rect">
                <a:avLst/>
              </a:prstGeom>
              <a:blipFill>
                <a:blip r:embed="rId5"/>
                <a:stretch>
                  <a:fillRect l="-4412" t="-105556" b="-148148"/>
                </a:stretch>
              </a:blipFill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E68BD9-6F7D-DC74-CFB9-FBDF6A67C8AA}"/>
                  </a:ext>
                </a:extLst>
              </p:cNvPr>
              <p:cNvSpPr txBox="1"/>
              <p:nvPr/>
            </p:nvSpPr>
            <p:spPr>
              <a:xfrm>
                <a:off x="9079253" y="4348108"/>
                <a:ext cx="2560179" cy="642933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1400" kern="100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min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IN" sz="14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naryPr>
                        <m:sub>
                          <m:r>
                            <a:rPr lang="en-IN" sz="14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(</m:t>
                          </m:r>
                          <m:r>
                            <a:rPr lang="en-IN" sz="14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𝑖</m:t>
                          </m:r>
                          <m:r>
                            <a:rPr lang="en-IN" sz="14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en-IN" sz="14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𝑗</m:t>
                          </m:r>
                          <m:r>
                            <a:rPr lang="en-IN" sz="14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N" sz="1400" i="1" kern="100" smtClean="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IN" sz="14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𝐻𝑒𝑎𝑑𝑤𝑎𝑦</m:t>
                                  </m:r>
                                </m:num>
                                <m:den>
                                  <m:r>
                                    <a:rPr lang="en-US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400" b="0" i="1" kern="100" smtClean="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IN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E68BD9-6F7D-DC74-CFB9-FBDF6A67C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253" y="4348108"/>
                <a:ext cx="2560179" cy="642933"/>
              </a:xfrm>
              <a:prstGeom prst="rect">
                <a:avLst/>
              </a:prstGeom>
              <a:blipFill>
                <a:blip r:embed="rId6"/>
                <a:stretch>
                  <a:fillRect t="-105556" b="-148148"/>
                </a:stretch>
              </a:blipFill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309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7C337-C08B-95DF-A944-3C152D79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9BD8D0-C71C-0BB1-126E-F59F0665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13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D8E41-1F9C-EB37-4C00-9C4BEC97D1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Genetic Algorithm- Methodology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9CB4B-67A7-D772-C0A3-6FE6735DA6F6}"/>
              </a:ext>
            </a:extLst>
          </p:cNvPr>
          <p:cNvSpPr txBox="1"/>
          <p:nvPr/>
        </p:nvSpPr>
        <p:spPr>
          <a:xfrm>
            <a:off x="284481" y="553084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Crossover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91726-EEAC-09DE-C220-1ABBE5452655}"/>
              </a:ext>
            </a:extLst>
          </p:cNvPr>
          <p:cNvSpPr/>
          <p:nvPr/>
        </p:nvSpPr>
        <p:spPr>
          <a:xfrm>
            <a:off x="284481" y="1011982"/>
            <a:ext cx="5445759" cy="400110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/>
              <a:t>After selecting high-performing parent chromosomes, the </a:t>
            </a:r>
            <a:r>
              <a:rPr lang="en-US" sz="1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crossover step</a:t>
            </a:r>
            <a:r>
              <a:rPr lang="en-US" sz="1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000" dirty="0"/>
              <a:t>creates new offspring by combining features (bus allocations) of two parents. </a:t>
            </a:r>
            <a:endParaRPr lang="en-US" altLang="en-US" sz="1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3D973-0B81-E870-A8E7-4CA4E40635A0}"/>
              </a:ext>
            </a:extLst>
          </p:cNvPr>
          <p:cNvSpPr txBox="1"/>
          <p:nvPr/>
        </p:nvSpPr>
        <p:spPr>
          <a:xfrm>
            <a:off x="6066869" y="553084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Mutation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7679DD-6C55-1A93-F4A1-ECC1C39A03D2}"/>
              </a:ext>
            </a:extLst>
          </p:cNvPr>
          <p:cNvSpPr txBox="1"/>
          <p:nvPr/>
        </p:nvSpPr>
        <p:spPr>
          <a:xfrm>
            <a:off x="273594" y="3660270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Fitness Function Loop</a:t>
            </a:r>
            <a:endParaRPr lang="en-IN" sz="14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C831B-89FF-6DC2-4A37-32AD2EA3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4" y="1563213"/>
            <a:ext cx="3408184" cy="17787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751656-6CAB-5779-F3EF-7CC1E17EF970}"/>
              </a:ext>
            </a:extLst>
          </p:cNvPr>
          <p:cNvSpPr/>
          <p:nvPr/>
        </p:nvSpPr>
        <p:spPr>
          <a:xfrm>
            <a:off x="284480" y="3346067"/>
            <a:ext cx="5445759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Data frame with offspring , 2 for each parent pair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5B4C36-8783-A320-4BD4-09E5932CF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4099"/>
            <a:ext cx="5870433" cy="13942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6178C9D-C4AD-77B0-759E-D8CA01C669F4}"/>
              </a:ext>
            </a:extLst>
          </p:cNvPr>
          <p:cNvSpPr/>
          <p:nvPr/>
        </p:nvSpPr>
        <p:spPr>
          <a:xfrm>
            <a:off x="6095999" y="935038"/>
            <a:ext cx="5811519" cy="553998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/>
              <a:t>To prevent the genetic algorithm from </a:t>
            </a:r>
            <a:r>
              <a:rPr lang="en-US" sz="1000" b="1" dirty="0"/>
              <a:t>converging prematurely</a:t>
            </a:r>
            <a:r>
              <a:rPr lang="en-US" sz="1000" dirty="0"/>
              <a:t> to suboptimal solutions, the mutation step introduces </a:t>
            </a:r>
            <a:r>
              <a:rPr lang="en-US" sz="1000" b="1" dirty="0"/>
              <a:t>small random changes</a:t>
            </a:r>
            <a:r>
              <a:rPr lang="en-US" sz="1000" dirty="0"/>
              <a:t> to some offspring. This keeps the solution space </a:t>
            </a:r>
            <a:r>
              <a:rPr lang="en-US" sz="1000" b="1" dirty="0"/>
              <a:t>explored more broadly.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5BE572-8B76-B72B-BF26-9B48EB3AED7D}"/>
              </a:ext>
            </a:extLst>
          </p:cNvPr>
          <p:cNvSpPr/>
          <p:nvPr/>
        </p:nvSpPr>
        <p:spPr>
          <a:xfrm>
            <a:off x="6066869" y="3337229"/>
            <a:ext cx="5445759" cy="24622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000" dirty="0">
                <a:latin typeface="Product Sans" panose="020B0403030502040203" pitchFamily="34" charset="0"/>
              </a:rPr>
              <a:t>Returns the modified offspring with small changes applied to promote diversity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9C6C0C-B77A-80AE-1898-91225E66FFA9}"/>
              </a:ext>
            </a:extLst>
          </p:cNvPr>
          <p:cNvSpPr/>
          <p:nvPr/>
        </p:nvSpPr>
        <p:spPr>
          <a:xfrm>
            <a:off x="284480" y="3992331"/>
            <a:ext cx="11389359" cy="400110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/>
              <a:t>The genetic algorithm evolves a better bus allocation plan </a:t>
            </a: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</a:rPr>
              <a:t>over multiple iterations</a:t>
            </a:r>
            <a:r>
              <a:rPr lang="en-US" sz="1000" dirty="0"/>
              <a:t>, guided by fitness-based selection, crossover, and mutation. Each cycle refines the population toward minimizing the objective function.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DA1556-7EC7-225B-724C-3F01AE1DA554}"/>
              </a:ext>
            </a:extLst>
          </p:cNvPr>
          <p:cNvSpPr txBox="1"/>
          <p:nvPr/>
        </p:nvSpPr>
        <p:spPr>
          <a:xfrm>
            <a:off x="1804409" y="5502915"/>
            <a:ext cx="30616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Population update</a:t>
            </a:r>
            <a:endParaRPr lang="en-IN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31ABFF-12BD-6048-86F7-B06D4C548C2D}"/>
              </a:ext>
            </a:extLst>
          </p:cNvPr>
          <p:cNvSpPr txBox="1"/>
          <p:nvPr/>
        </p:nvSpPr>
        <p:spPr>
          <a:xfrm>
            <a:off x="2315827" y="5834972"/>
            <a:ext cx="2457590" cy="414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0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Combine th</a:t>
            </a:r>
            <a:r>
              <a:rPr lang="en-US" sz="10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e top 100 pairs and the new offspring to form the next generation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1C45CB-A2EC-D065-7396-F15188E481C0}"/>
              </a:ext>
            </a:extLst>
          </p:cNvPr>
          <p:cNvSpPr txBox="1"/>
          <p:nvPr/>
        </p:nvSpPr>
        <p:spPr>
          <a:xfrm>
            <a:off x="300879" y="4478277"/>
            <a:ext cx="22488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Fitness evaluation</a:t>
            </a:r>
            <a:endParaRPr lang="en-IN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6AC5D6-32A6-478A-148B-BD104C413082}"/>
              </a:ext>
            </a:extLst>
          </p:cNvPr>
          <p:cNvSpPr txBox="1"/>
          <p:nvPr/>
        </p:nvSpPr>
        <p:spPr>
          <a:xfrm>
            <a:off x="290980" y="4680472"/>
            <a:ext cx="2752229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000" dirty="0"/>
              <a:t>Evaluate  each chromosome using the objective function</a:t>
            </a:r>
          </a:p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0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Filter the top 100 </a:t>
            </a:r>
            <a:r>
              <a:rPr lang="en-US" sz="10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performing solutions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631D8E-D9F4-55F3-B977-B0502714B0AA}"/>
              </a:ext>
            </a:extLst>
          </p:cNvPr>
          <p:cNvSpPr txBox="1"/>
          <p:nvPr/>
        </p:nvSpPr>
        <p:spPr>
          <a:xfrm>
            <a:off x="4941698" y="4515862"/>
            <a:ext cx="1371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z="1000" dirty="0"/>
              <a:t>Selection</a:t>
            </a:r>
            <a:endParaRPr lang="en-IN" sz="1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0157CD-5981-7240-D181-7848D36114E0}"/>
              </a:ext>
            </a:extLst>
          </p:cNvPr>
          <p:cNvSpPr txBox="1"/>
          <p:nvPr/>
        </p:nvSpPr>
        <p:spPr>
          <a:xfrm>
            <a:off x="4422074" y="4821433"/>
            <a:ext cx="2752229" cy="41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000" dirty="0"/>
              <a:t>Use </a:t>
            </a:r>
            <a:r>
              <a:rPr lang="en-US" sz="1000" b="1" dirty="0"/>
              <a:t>roulette wheel selection</a:t>
            </a:r>
            <a:r>
              <a:rPr lang="en-US" sz="1000" dirty="0"/>
              <a:t> to choose parent chromosomes based on fitness.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68B1B5-9356-69F9-B3D0-531E0B6851A0}"/>
              </a:ext>
            </a:extLst>
          </p:cNvPr>
          <p:cNvSpPr txBox="1"/>
          <p:nvPr/>
        </p:nvSpPr>
        <p:spPr>
          <a:xfrm>
            <a:off x="9500725" y="4507052"/>
            <a:ext cx="181381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z="1000" dirty="0"/>
              <a:t>Cross-Over</a:t>
            </a:r>
            <a:endParaRPr lang="en-IN"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C1BFF5-9538-A480-2764-EDADBE39BF48}"/>
              </a:ext>
            </a:extLst>
          </p:cNvPr>
          <p:cNvSpPr txBox="1"/>
          <p:nvPr/>
        </p:nvSpPr>
        <p:spPr>
          <a:xfrm>
            <a:off x="9162215" y="4785332"/>
            <a:ext cx="2752229" cy="41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000" dirty="0"/>
              <a:t>Generate offspring from selected parents using the randomized crossover method.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D7A016-F76F-EF17-54CA-A3F77C15C084}"/>
              </a:ext>
            </a:extLst>
          </p:cNvPr>
          <p:cNvSpPr txBox="1"/>
          <p:nvPr/>
        </p:nvSpPr>
        <p:spPr>
          <a:xfrm>
            <a:off x="6787425" y="5852560"/>
            <a:ext cx="2752229" cy="580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000" dirty="0"/>
              <a:t>Apply random reallocation of buses in </a:t>
            </a:r>
            <a:r>
              <a:rPr lang="en-US" sz="1000" b="1" dirty="0"/>
              <a:t>5% of the offspring</a:t>
            </a:r>
            <a:r>
              <a:rPr lang="en-US" sz="1000" dirty="0"/>
              <a:t> to maintain genetic diversity.</a:t>
            </a:r>
            <a:endParaRPr lang="en-IN" sz="10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4B14C-438D-6980-FBEC-490982460216}"/>
              </a:ext>
            </a:extLst>
          </p:cNvPr>
          <p:cNvSpPr txBox="1"/>
          <p:nvPr/>
        </p:nvSpPr>
        <p:spPr>
          <a:xfrm>
            <a:off x="7094001" y="5502915"/>
            <a:ext cx="181381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z="1000" dirty="0"/>
              <a:t>Mutation</a:t>
            </a:r>
            <a:endParaRPr lang="en-IN" sz="1000" dirty="0"/>
          </a:p>
        </p:txBody>
      </p:sp>
      <p:sp>
        <p:nvSpPr>
          <p:cNvPr id="40" name="Arrow: Right 45">
            <a:extLst>
              <a:ext uri="{FF2B5EF4-FFF2-40B4-BE49-F238E27FC236}">
                <a16:creationId xmlns:a16="http://schemas.microsoft.com/office/drawing/2014/main" id="{4B801866-544B-5CFA-9FD6-40AA88337A05}"/>
              </a:ext>
            </a:extLst>
          </p:cNvPr>
          <p:cNvSpPr/>
          <p:nvPr/>
        </p:nvSpPr>
        <p:spPr>
          <a:xfrm>
            <a:off x="2874648" y="4865549"/>
            <a:ext cx="1250055" cy="14656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Arrow: Right 46">
            <a:extLst>
              <a:ext uri="{FF2B5EF4-FFF2-40B4-BE49-F238E27FC236}">
                <a16:creationId xmlns:a16="http://schemas.microsoft.com/office/drawing/2014/main" id="{FC46CA2C-DDC1-B0EE-204A-B47E99B3B119}"/>
              </a:ext>
            </a:extLst>
          </p:cNvPr>
          <p:cNvSpPr/>
          <p:nvPr/>
        </p:nvSpPr>
        <p:spPr>
          <a:xfrm>
            <a:off x="7375882" y="4865549"/>
            <a:ext cx="1250055" cy="14656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Arrow: Right 48">
            <a:extLst>
              <a:ext uri="{FF2B5EF4-FFF2-40B4-BE49-F238E27FC236}">
                <a16:creationId xmlns:a16="http://schemas.microsoft.com/office/drawing/2014/main" id="{C6CC2AEE-4DB6-0640-7292-EB8749D0BF2A}"/>
              </a:ext>
            </a:extLst>
          </p:cNvPr>
          <p:cNvSpPr/>
          <p:nvPr/>
        </p:nvSpPr>
        <p:spPr>
          <a:xfrm rot="16200000" flipV="1">
            <a:off x="1357766" y="5609222"/>
            <a:ext cx="757560" cy="135726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Arrow: Right 49">
            <a:extLst>
              <a:ext uri="{FF2B5EF4-FFF2-40B4-BE49-F238E27FC236}">
                <a16:creationId xmlns:a16="http://schemas.microsoft.com/office/drawing/2014/main" id="{93BF4935-A5E3-5FF9-86C6-9268DF2DD534}"/>
              </a:ext>
            </a:extLst>
          </p:cNvPr>
          <p:cNvSpPr/>
          <p:nvPr/>
        </p:nvSpPr>
        <p:spPr>
          <a:xfrm rot="10800000">
            <a:off x="5063043" y="5852560"/>
            <a:ext cx="1250055" cy="146564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Arrow: Right 48">
            <a:extLst>
              <a:ext uri="{FF2B5EF4-FFF2-40B4-BE49-F238E27FC236}">
                <a16:creationId xmlns:a16="http://schemas.microsoft.com/office/drawing/2014/main" id="{FF1A727A-4E6C-C802-6F1A-01230691931B}"/>
              </a:ext>
            </a:extLst>
          </p:cNvPr>
          <p:cNvSpPr/>
          <p:nvPr/>
        </p:nvSpPr>
        <p:spPr>
          <a:xfrm rot="5400000" flipV="1">
            <a:off x="9940948" y="5681273"/>
            <a:ext cx="757560" cy="135726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246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F29CF-A802-CA7B-0DFD-F50CA28C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14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0F3F6-8CC1-9A68-DD83-FFE6290CAB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Results and Conclusions-  Scenario 01- Demand &amp; Supply Gap</a:t>
            </a:r>
            <a:endParaRPr lang="en-IN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DE454E8-84A7-652D-C062-3B3F3F7A6B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985108"/>
              </p:ext>
            </p:extLst>
          </p:nvPr>
        </p:nvGraphicFramePr>
        <p:xfrm>
          <a:off x="172720" y="574040"/>
          <a:ext cx="4711796" cy="338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1BA1940-7D7F-A29B-0595-5CBFC37E172D}"/>
              </a:ext>
            </a:extLst>
          </p:cNvPr>
          <p:cNvSpPr/>
          <p:nvPr/>
        </p:nvSpPr>
        <p:spPr>
          <a:xfrm>
            <a:off x="266218" y="4382880"/>
            <a:ext cx="4363655" cy="584775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The objective function value has decreased from 121994 to 117079 </a:t>
            </a:r>
            <a:r>
              <a:rPr lang="en-US" altLang="en-US" sz="1600" dirty="0">
                <a:latin typeface="Product Sans" panose="020B0403030502040203" pitchFamily="34" charset="0"/>
              </a:rPr>
              <a:t>over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262 iterations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7F4D81C-CA6F-4C20-91E3-D2C1E3014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251682"/>
              </p:ext>
            </p:extLst>
          </p:nvPr>
        </p:nvGraphicFramePr>
        <p:xfrm>
          <a:off x="5162308" y="401378"/>
          <a:ext cx="6590963" cy="4874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AA23670-D7E9-4652-4ECF-76A5F9D856CF}"/>
              </a:ext>
            </a:extLst>
          </p:cNvPr>
          <p:cNvSpPr/>
          <p:nvPr/>
        </p:nvSpPr>
        <p:spPr>
          <a:xfrm>
            <a:off x="266218" y="3962400"/>
            <a:ext cx="2627904" cy="246993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The graph is plotted for every 10</a:t>
            </a:r>
            <a:r>
              <a:rPr kumimoji="0" lang="en-US" alt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 iteration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947DB-E182-66F4-0428-35366B097FE6}"/>
              </a:ext>
            </a:extLst>
          </p:cNvPr>
          <p:cNvSpPr/>
          <p:nvPr/>
        </p:nvSpPr>
        <p:spPr>
          <a:xfrm>
            <a:off x="266218" y="5095747"/>
            <a:ext cx="4363655" cy="1077218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Product Sans" panose="020B0403030502040203" pitchFamily="34" charset="0"/>
              </a:rPr>
              <a:t>The convergence is achieved in the 262</a:t>
            </a:r>
            <a:r>
              <a:rPr lang="en-US" altLang="en-US" sz="1600" baseline="30000" dirty="0">
                <a:latin typeface="Product Sans" panose="020B0403030502040203" pitchFamily="34" charset="0"/>
              </a:rPr>
              <a:t>nd</a:t>
            </a:r>
            <a:r>
              <a:rPr lang="en-US" altLang="en-US" sz="1600" dirty="0">
                <a:latin typeface="Product Sans" panose="020B0403030502040203" pitchFamily="34" charset="0"/>
              </a:rPr>
              <a:t> iteration. The convergence is reached when the change in objective function value becomes negligible between iterations.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85D3FD-5737-477F-8757-559DD6CE59AC}"/>
              </a:ext>
            </a:extLst>
          </p:cNvPr>
          <p:cNvSpPr txBox="1"/>
          <p:nvPr/>
        </p:nvSpPr>
        <p:spPr>
          <a:xfrm>
            <a:off x="5393393" y="5103530"/>
            <a:ext cx="6128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Let x be the value at iteration </a:t>
            </a:r>
            <a:r>
              <a:rPr lang="en-IN" sz="1400" dirty="0" err="1"/>
              <a:t>i</a:t>
            </a:r>
            <a:r>
              <a:rPr lang="en-IN" sz="1400" dirty="0"/>
              <a:t>. convergence is defined over the last 10 iterations as:</a:t>
            </a:r>
          </a:p>
          <a:p>
            <a:endParaRPr lang="en-IN" sz="1400" dirty="0"/>
          </a:p>
          <a:p>
            <a:endParaRPr lang="en-IN" sz="1400" dirty="0"/>
          </a:p>
          <a:p>
            <a:r>
              <a:rPr lang="en-IN" sz="1400" dirty="0"/>
              <a:t>Where:• N= current iteration number• €= a small threshold (e.g., 1 × 10-6)• The max ensures none of the last 10 steps changed significantly.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FFE56A-F312-9A28-48B1-7CF5CDEE30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7867" y="5448853"/>
            <a:ext cx="1719915" cy="5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4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AF65A-B086-148C-09B6-1360EA81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15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D19FB-8A2D-5F66-9C0B-B1ADC778E7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Comparing frequencies of Existing and Optimized route sets</a:t>
            </a:r>
            <a:endParaRPr lang="en-IN" dirty="0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C90F168B-A227-CE0C-77C3-7919799B3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>
          <a:xfrm>
            <a:off x="274320" y="765048"/>
            <a:ext cx="5516880" cy="5327904"/>
          </a:xfrm>
          <a:prstGeom prst="rect">
            <a:avLst/>
          </a:prstGeom>
        </p:spPr>
      </p:pic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917F4920-E161-2935-6020-AFC39C0CC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2" t="50000" r="4569" b="2040"/>
          <a:stretch/>
        </p:blipFill>
        <p:spPr>
          <a:xfrm>
            <a:off x="4727470" y="4480560"/>
            <a:ext cx="829686" cy="1280160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97F0C12D-B83F-7B99-7EE7-CCEBD2E60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2" t="50000" r="4569" b="2040"/>
          <a:stretch/>
        </p:blipFill>
        <p:spPr>
          <a:xfrm>
            <a:off x="10484858" y="4480560"/>
            <a:ext cx="829686" cy="1280160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727A7471-BD66-881E-375E-F4E135BB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>
          <a:xfrm>
            <a:off x="6096000" y="765048"/>
            <a:ext cx="5516880" cy="5327904"/>
          </a:xfrm>
          <a:prstGeom prst="rect">
            <a:avLst/>
          </a:prstGeom>
        </p:spPr>
      </p:pic>
      <p:pic>
        <p:nvPicPr>
          <p:cNvPr id="10" name="Picture 9" descr="A map of a city&#10;&#10;AI-generated content may be incorrect.">
            <a:extLst>
              <a:ext uri="{FF2B5EF4-FFF2-40B4-BE49-F238E27FC236}">
                <a16:creationId xmlns:a16="http://schemas.microsoft.com/office/drawing/2014/main" id="{B5332879-6035-17B7-1B3E-0A1D5C1F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2" t="50000" r="4569" b="2040"/>
          <a:stretch/>
        </p:blipFill>
        <p:spPr>
          <a:xfrm>
            <a:off x="10517519" y="4480560"/>
            <a:ext cx="829686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3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D4DA57-7A23-41ED-2CB1-2C734142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572C8-32D9-AFC7-0804-FDB374901D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Comparing headways of Existing and Optimized Route sets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C1720-F6DB-6D6D-8414-A9BFAFBA7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r="27487"/>
          <a:stretch/>
        </p:blipFill>
        <p:spPr>
          <a:xfrm>
            <a:off x="274320" y="765048"/>
            <a:ext cx="5516880" cy="532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CDF5B-2FE2-AA42-6817-F71955F3A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9" t="49207" r="6441" b="2381"/>
          <a:stretch/>
        </p:blipFill>
        <p:spPr>
          <a:xfrm>
            <a:off x="4727470" y="4270983"/>
            <a:ext cx="830050" cy="1459257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2757D04B-8819-3DC6-EB53-22704C6A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>
          <a:xfrm>
            <a:off x="6034268" y="765048"/>
            <a:ext cx="5516880" cy="5327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21070-FD87-944B-AE32-74788D204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9" t="49207" r="6441" b="2381"/>
          <a:stretch/>
        </p:blipFill>
        <p:spPr>
          <a:xfrm>
            <a:off x="10584260" y="4270983"/>
            <a:ext cx="830050" cy="1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B0F8B-1239-080C-54D1-D7F36486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6843-938A-E6E0-0502-2421EF9EEE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Results and Conclusion- Scenario 02- Waiting Time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883F9E-ED54-4CF9-F454-4DDE5BE722CE}"/>
              </a:ext>
            </a:extLst>
          </p:cNvPr>
          <p:cNvSpPr/>
          <p:nvPr/>
        </p:nvSpPr>
        <p:spPr>
          <a:xfrm>
            <a:off x="266218" y="4382879"/>
            <a:ext cx="4977114" cy="584775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The objective function value has decreased from 285380 to 209666 mins over 168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 iterations.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0BF568E-5D2A-9E74-2011-9ABD86BDA9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029367"/>
              </p:ext>
            </p:extLst>
          </p:nvPr>
        </p:nvGraphicFramePr>
        <p:xfrm>
          <a:off x="266218" y="685800"/>
          <a:ext cx="4977113" cy="341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E620EB7-F99D-4646-91C1-4128E8A6F5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733574"/>
              </p:ext>
            </p:extLst>
          </p:nvPr>
        </p:nvGraphicFramePr>
        <p:xfrm>
          <a:off x="5497975" y="738908"/>
          <a:ext cx="6255296" cy="444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80A67E7-3851-8636-564D-49793F139817}"/>
              </a:ext>
            </a:extLst>
          </p:cNvPr>
          <p:cNvSpPr/>
          <p:nvPr/>
        </p:nvSpPr>
        <p:spPr>
          <a:xfrm>
            <a:off x="266218" y="3962400"/>
            <a:ext cx="2627904" cy="246993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The graph is plotted for every 10</a:t>
            </a:r>
            <a:r>
              <a:rPr kumimoji="0" lang="en-US" altLang="en-US" sz="1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th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duct Sans" panose="020B0403030502040203" pitchFamily="34" charset="0"/>
              </a:rPr>
              <a:t> iteration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484680-6970-6A97-FCF4-0AFD6C09B6A0}"/>
              </a:ext>
            </a:extLst>
          </p:cNvPr>
          <p:cNvSpPr txBox="1"/>
          <p:nvPr/>
        </p:nvSpPr>
        <p:spPr>
          <a:xfrm>
            <a:off x="5393393" y="5103530"/>
            <a:ext cx="6128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Let x be the value at iteration </a:t>
            </a:r>
            <a:r>
              <a:rPr lang="en-IN" sz="1400" dirty="0" err="1"/>
              <a:t>i</a:t>
            </a:r>
            <a:r>
              <a:rPr lang="en-IN" sz="1400" dirty="0"/>
              <a:t>. convergence is defined over the last 10 iterations as:</a:t>
            </a:r>
          </a:p>
          <a:p>
            <a:endParaRPr lang="en-IN" sz="1400" dirty="0"/>
          </a:p>
          <a:p>
            <a:endParaRPr lang="en-IN" sz="1400" dirty="0"/>
          </a:p>
          <a:p>
            <a:r>
              <a:rPr lang="en-IN" sz="1400" dirty="0"/>
              <a:t>Where:• N= current iteration number• €= a small threshold (e.g., 1 × 10-6)• The max ensures none of the last 10 steps changed significantly.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4B4BC7-E039-CC9D-7485-3CEB45B1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7867" y="5448853"/>
            <a:ext cx="1719915" cy="5490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147870-B380-DEF3-35F0-ED87CCCC3FA7}"/>
              </a:ext>
            </a:extLst>
          </p:cNvPr>
          <p:cNvSpPr/>
          <p:nvPr/>
        </p:nvSpPr>
        <p:spPr>
          <a:xfrm>
            <a:off x="266218" y="5424292"/>
            <a:ext cx="4896091" cy="830997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Product Sans" panose="020B0403030502040203" pitchFamily="34" charset="0"/>
              </a:rPr>
              <a:t>The convergence is achieved in the 168</a:t>
            </a:r>
            <a:r>
              <a:rPr lang="en-US" altLang="en-US" sz="1600" baseline="30000" dirty="0">
                <a:latin typeface="Product Sans" panose="020B0403030502040203" pitchFamily="34" charset="0"/>
              </a:rPr>
              <a:t>th</a:t>
            </a:r>
            <a:r>
              <a:rPr lang="en-US" altLang="en-US" sz="1600" dirty="0">
                <a:latin typeface="Product Sans" panose="020B0403030502040203" pitchFamily="34" charset="0"/>
              </a:rPr>
              <a:t> iteration. The convergence is reached when the change in objective function value becomes negligible between iterations.</a:t>
            </a:r>
          </a:p>
        </p:txBody>
      </p:sp>
    </p:spTree>
    <p:extLst>
      <p:ext uri="{BB962C8B-B14F-4D97-AF65-F5344CB8AC3E}">
        <p14:creationId xmlns:p14="http://schemas.microsoft.com/office/powerpoint/2010/main" val="2034443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28E0D-FDF0-BE8B-3589-B948C5234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18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F685-2D0B-BE89-F0AE-EE9EE3B629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Comparing Waiting time and Frequency</a:t>
            </a:r>
            <a:endParaRPr lang="en-IN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0426E47-E949-4A99-A7DF-070CE7025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844899"/>
              </p:ext>
            </p:extLst>
          </p:nvPr>
        </p:nvGraphicFramePr>
        <p:xfrm>
          <a:off x="269823" y="682906"/>
          <a:ext cx="7091097" cy="549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CA98B378-D22D-BC69-311A-DCA9BAAD6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>
          <a:xfrm>
            <a:off x="7827815" y="514350"/>
            <a:ext cx="3018030" cy="2914650"/>
          </a:xfrm>
          <a:prstGeom prst="rect">
            <a:avLst/>
          </a:prstGeom>
        </p:spPr>
      </p:pic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D3A1F9C3-F408-F161-E5A9-D8A260E3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2" t="50000" r="4569" b="2040"/>
          <a:stretch/>
        </p:blipFill>
        <p:spPr>
          <a:xfrm>
            <a:off x="10845844" y="2157259"/>
            <a:ext cx="824231" cy="1271742"/>
          </a:xfrm>
          <a:prstGeom prst="rect">
            <a:avLst/>
          </a:prstGeom>
        </p:spPr>
      </p:pic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814C48ED-20B5-5E69-FD09-CAB6BD445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>
          <a:xfrm>
            <a:off x="7827815" y="3536950"/>
            <a:ext cx="3018030" cy="2914650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96B046F6-7DC1-CEF2-91EA-F764404EA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2" t="50000" r="4569" b="2040"/>
          <a:stretch/>
        </p:blipFill>
        <p:spPr>
          <a:xfrm>
            <a:off x="10881631" y="5179857"/>
            <a:ext cx="824232" cy="12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4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F2714A-C7AD-FCCB-57CA-423A94A0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19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19467-2964-C9A1-C829-D15BE25411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Comparing headways of Existing and Optimized Route sets</a:t>
            </a: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25B38-8F55-D288-880C-DA370330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r="27487"/>
          <a:stretch/>
        </p:blipFill>
        <p:spPr>
          <a:xfrm>
            <a:off x="274320" y="765048"/>
            <a:ext cx="5516880" cy="5327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A7C9FD-3592-38F9-8F3A-42E088253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9" t="49207" r="6441" b="2381"/>
          <a:stretch/>
        </p:blipFill>
        <p:spPr>
          <a:xfrm>
            <a:off x="4727470" y="4270983"/>
            <a:ext cx="830050" cy="1459257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3D95299A-BCDD-6533-5432-5A56826A5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6"/>
          <a:stretch/>
        </p:blipFill>
        <p:spPr>
          <a:xfrm>
            <a:off x="6236391" y="765048"/>
            <a:ext cx="5516880" cy="5327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9F9FA-68B3-47DB-0DCE-4E781F8F3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9" t="49207" r="6441" b="2381"/>
          <a:stretch/>
        </p:blipFill>
        <p:spPr>
          <a:xfrm>
            <a:off x="10723156" y="4270982"/>
            <a:ext cx="830050" cy="1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0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1FB5-370D-C97D-76D7-DBBFBC7B0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3228E-20CE-2C51-60C8-0728961EF7CA}"/>
              </a:ext>
            </a:extLst>
          </p:cNvPr>
          <p:cNvSpPr/>
          <p:nvPr/>
        </p:nvSpPr>
        <p:spPr>
          <a:xfrm>
            <a:off x="538480" y="873760"/>
            <a:ext cx="11054080" cy="5059680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  <a:alpha val="53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3AD50F-9B39-BADD-7312-EF9DA6CA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2</a:t>
            </a:fld>
            <a:endParaRPr lang="en-IN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8EC93D-26BB-F597-3DEA-98F436714EA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</a:t>
            </a: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3E4D9-5DE1-2D65-9536-8359005FD813}"/>
              </a:ext>
            </a:extLst>
          </p:cNvPr>
          <p:cNvSpPr/>
          <p:nvPr/>
        </p:nvSpPr>
        <p:spPr>
          <a:xfrm>
            <a:off x="1280160" y="509008"/>
            <a:ext cx="8814815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What is Headway Optimization and why do we need it ? </a:t>
            </a:r>
            <a:endParaRPr lang="en-IN" sz="20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B7356-6697-2BA7-A827-E438870F15F9}"/>
              </a:ext>
            </a:extLst>
          </p:cNvPr>
          <p:cNvSpPr txBox="1"/>
          <p:nvPr/>
        </p:nvSpPr>
        <p:spPr>
          <a:xfrm>
            <a:off x="753704" y="1179769"/>
            <a:ext cx="45871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duct Sans" panose="020B0403030502040203" pitchFamily="34" charset="0"/>
              </a:rPr>
              <a:t>Urban transport networks are becoming increasingly complex due to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rapid urbanization, population growth, and rising travel demand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. </a:t>
            </a:r>
          </a:p>
          <a:p>
            <a:pPr algn="ctr"/>
            <a:endParaRPr lang="en-US" sz="1400" dirty="0">
              <a:latin typeface="Product Sans" panose="020B0403030502040203" pitchFamily="34" charset="0"/>
            </a:endParaRPr>
          </a:p>
          <a:p>
            <a:pPr algn="ctr"/>
            <a:r>
              <a:rPr lang="en-US" sz="1400" dirty="0">
                <a:latin typeface="Product Sans" panose="020B0403030502040203" pitchFamily="34" charset="0"/>
              </a:rPr>
              <a:t>Inefficient transit network planning combined with poorly managed headways leads to 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increased travel times, and reduced accessibility, negatively impacting economic productivity and quality of life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Product Sans" panose="020B0403030502040203" pitchFamily="34" charset="0"/>
              </a:rPr>
              <a:t>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roduct Sans" panose="020B0403030502040203" pitchFamily="34" charset="0"/>
              </a:rPr>
              <a:t>Ortúzar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Product Sans" panose="020B0403030502040203" pitchFamily="34" charset="0"/>
              </a:rPr>
              <a:t> &amp; Willumsen, 2011).</a:t>
            </a:r>
            <a:endParaRPr lang="en-US" sz="1400" dirty="0">
              <a:latin typeface="Product Sans" panose="020B0403030502040203" pitchFamily="34" charset="0"/>
            </a:endParaRPr>
          </a:p>
          <a:p>
            <a:pPr algn="ctr"/>
            <a:endParaRPr lang="en-US" sz="1400" dirty="0">
              <a:latin typeface="Product Sans" panose="020B040303050204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B5066-DDDC-5FD6-4BE8-FC165DB69A1E}"/>
              </a:ext>
            </a:extLst>
          </p:cNvPr>
          <p:cNvSpPr txBox="1"/>
          <p:nvPr/>
        </p:nvSpPr>
        <p:spPr>
          <a:xfrm>
            <a:off x="0" y="623303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Product Sans" panose="020B0403030502040203" pitchFamily="34" charset="0"/>
              </a:rPr>
              <a:t>Ceder, A. (2016). </a:t>
            </a:r>
            <a:r>
              <a:rPr lang="en-US" sz="1000" i="1" dirty="0">
                <a:latin typeface="Product Sans" panose="020B0403030502040203" pitchFamily="34" charset="0"/>
              </a:rPr>
              <a:t>Public transit planning and operation: modeling, practice and behavior</a:t>
            </a:r>
            <a:r>
              <a:rPr lang="en-US" sz="1000" dirty="0">
                <a:latin typeface="Product Sans" panose="020B0403030502040203" pitchFamily="34" charset="0"/>
              </a:rPr>
              <a:t>. CRC press, Urban bus Transit route network design using genetic algorithm by S. B. </a:t>
            </a:r>
            <a:r>
              <a:rPr lang="en-US" sz="1000" dirty="0" err="1">
                <a:latin typeface="Product Sans" panose="020B0403030502040203" pitchFamily="34" charset="0"/>
              </a:rPr>
              <a:t>Pattnaik</a:t>
            </a:r>
            <a:r>
              <a:rPr lang="en-US" sz="1000" dirty="0">
                <a:latin typeface="Product Sans" panose="020B0403030502040203" pitchFamily="34" charset="0"/>
              </a:rPr>
              <a:t>; S. </a:t>
            </a:r>
            <a:r>
              <a:rPr lang="en-US" sz="1000" dirty="0" err="1">
                <a:latin typeface="Product Sans" panose="020B0403030502040203" pitchFamily="34" charset="0"/>
              </a:rPr>
              <a:t>Mohan,:z</a:t>
            </a:r>
            <a:r>
              <a:rPr lang="en-US" sz="1000" dirty="0">
                <a:latin typeface="Product Sans" panose="020B0403030502040203" pitchFamily="34" charset="0"/>
              </a:rPr>
              <a:t> and V. M. Tom3</a:t>
            </a:r>
            <a:endParaRPr lang="en-IN" sz="1000" dirty="0">
              <a:latin typeface="Product Sans" panose="020B040303050204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6C799-49DF-B52F-03BB-C2B9FAFF9BB7}"/>
              </a:ext>
            </a:extLst>
          </p:cNvPr>
          <p:cNvSpPr txBox="1"/>
          <p:nvPr/>
        </p:nvSpPr>
        <p:spPr>
          <a:xfrm>
            <a:off x="753704" y="3554067"/>
            <a:ext cx="1037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duct Sans" panose="020B0403030502040203" pitchFamily="34" charset="0"/>
              </a:rPr>
              <a:t>For the functioning of an effective network, </a:t>
            </a:r>
            <a:r>
              <a:rPr lang="en-US" b="1" dirty="0">
                <a:solidFill>
                  <a:srgbClr val="C00000"/>
                </a:solidFill>
                <a:latin typeface="Product Sans" panose="020B0403030502040203" pitchFamily="34" charset="0"/>
              </a:rPr>
              <a:t>Headway Optimization </a:t>
            </a:r>
            <a:r>
              <a:rPr lang="en-US" sz="1400" dirty="0">
                <a:latin typeface="Product Sans" panose="020B0403030502040203" pitchFamily="34" charset="0"/>
              </a:rPr>
              <a:t>is essential.</a:t>
            </a:r>
          </a:p>
        </p:txBody>
      </p:sp>
      <p:pic>
        <p:nvPicPr>
          <p:cNvPr id="6" name="Picture 2" descr="Color online) The sketch map of bus operation. | Download Scientific Diagram">
            <a:extLst>
              <a:ext uri="{FF2B5EF4-FFF2-40B4-BE49-F238E27FC236}">
                <a16:creationId xmlns:a16="http://schemas.microsoft.com/office/drawing/2014/main" id="{6D47E49B-F9CD-5747-B77B-AA4BC7ACC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91"/>
          <a:stretch>
            <a:fillRect/>
          </a:stretch>
        </p:blipFill>
        <p:spPr bwMode="auto">
          <a:xfrm>
            <a:off x="2130268" y="4069888"/>
            <a:ext cx="7870504" cy="18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23345D-66E8-D212-1A4E-4F58C22DD2AE}"/>
              </a:ext>
            </a:extLst>
          </p:cNvPr>
          <p:cNvSpPr txBox="1"/>
          <p:nvPr/>
        </p:nvSpPr>
        <p:spPr>
          <a:xfrm>
            <a:off x="5730931" y="1192371"/>
            <a:ext cx="57073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Headway Optimization </a:t>
            </a:r>
            <a:r>
              <a:rPr lang="en-US" sz="1600" dirty="0">
                <a:latin typeface="Product Sans" panose="020B0403030502040203" pitchFamily="34" charset="0"/>
              </a:rPr>
              <a:t>refers to the process of adjusting the headway of a public transportation systems to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enhance efficiency, minimize costs, and improve service quality</a:t>
            </a:r>
            <a:r>
              <a:rPr lang="en-US" sz="1600" b="1" dirty="0">
                <a:latin typeface="Product Sans" panose="020B0403030502040203" pitchFamily="34" charset="0"/>
              </a:rPr>
              <a:t> </a:t>
            </a:r>
            <a:r>
              <a:rPr lang="en-US" sz="1600" dirty="0">
                <a:latin typeface="Product Sans" panose="020B0403030502040203" pitchFamily="34" charset="0"/>
              </a:rPr>
              <a:t>for passengers.</a:t>
            </a:r>
          </a:p>
          <a:p>
            <a:endParaRPr lang="en-US" sz="1600" dirty="0">
              <a:latin typeface="Product Sans" panose="020B0403030502040203" pitchFamily="34" charset="0"/>
            </a:endParaRP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Optimization techniques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 </a:t>
            </a:r>
            <a:r>
              <a:rPr lang="en-US" sz="1600" dirty="0">
                <a:latin typeface="Product Sans" panose="020B0403030502040203" pitchFamily="34" charset="0"/>
              </a:rPr>
              <a:t>are used to improve transit network performance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by identifying the best frequencies for routes</a:t>
            </a:r>
            <a:r>
              <a:rPr lang="en-US" sz="1600" dirty="0">
                <a:latin typeface="Product Sans" panose="020B0403030502040203" pitchFamily="34" charset="0"/>
              </a:rPr>
              <a:t> and schedules to serve a given demand with the limited number of buses.</a:t>
            </a:r>
            <a:endParaRPr lang="en-IN" sz="1600"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45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7A3A3-52D3-74D8-AAC4-2CDF9EB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20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F7064-481A-D77C-D9C0-898B7B734A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Way Forward and Bibliography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D856B-B3CE-A8B0-E85E-17DA79084783}"/>
              </a:ext>
            </a:extLst>
          </p:cNvPr>
          <p:cNvSpPr txBox="1"/>
          <p:nvPr/>
        </p:nvSpPr>
        <p:spPr>
          <a:xfrm>
            <a:off x="874790" y="632232"/>
            <a:ext cx="42523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Integrate Route Network Optimization</a:t>
            </a:r>
            <a:endParaRPr lang="en-IN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4E37-93FF-0DAC-6EB0-348FC1FE7F16}"/>
              </a:ext>
            </a:extLst>
          </p:cNvPr>
          <p:cNvSpPr txBox="1"/>
          <p:nvPr/>
        </p:nvSpPr>
        <p:spPr>
          <a:xfrm>
            <a:off x="284479" y="998662"/>
            <a:ext cx="48426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Extend the model to generate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new route configurations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(not limited to existing ones).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spatial demand clusters and heuristics to create an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initial population of routes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Apply genetic algorithm to optimize both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route structure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bus allocation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simultaneously.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BFC53-A9FF-3E17-0B62-8D2F09F02765}"/>
              </a:ext>
            </a:extLst>
          </p:cNvPr>
          <p:cNvSpPr txBox="1"/>
          <p:nvPr/>
        </p:nvSpPr>
        <p:spPr>
          <a:xfrm>
            <a:off x="907718" y="2315625"/>
            <a:ext cx="42523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IN" sz="1400" dirty="0"/>
              <a:t>Real-time or Dynamic Scheduling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B59A8-3143-2EDE-FE62-4159C829FE45}"/>
              </a:ext>
            </a:extLst>
          </p:cNvPr>
          <p:cNvSpPr txBox="1"/>
          <p:nvPr/>
        </p:nvSpPr>
        <p:spPr>
          <a:xfrm>
            <a:off x="284479" y="2716000"/>
            <a:ext cx="4726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>
                <a:latin typeface="Arial" panose="020B0604020202020204" pitchFamily="34" charset="0"/>
              </a:rPr>
              <a:t>Extend model to account for </a:t>
            </a:r>
            <a:r>
              <a:rPr lang="en-US" altLang="en-US" sz="1200" b="1" dirty="0">
                <a:latin typeface="Arial" panose="020B0604020202020204" pitchFamily="34" charset="0"/>
              </a:rPr>
              <a:t>time-dependent demand</a:t>
            </a:r>
            <a:r>
              <a:rPr lang="en-US" altLang="en-US" sz="1200" dirty="0">
                <a:latin typeface="Arial" panose="020B0604020202020204" pitchFamily="34" charset="0"/>
              </a:rPr>
              <a:t> (peak vs off-peak).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>
                <a:latin typeface="Arial" panose="020B0604020202020204" pitchFamily="34" charset="0"/>
              </a:rPr>
              <a:t>Optimize headway dynamically across </a:t>
            </a:r>
            <a:r>
              <a:rPr lang="en-US" altLang="en-US" sz="1200" b="1" dirty="0">
                <a:latin typeface="Arial" panose="020B0604020202020204" pitchFamily="34" charset="0"/>
              </a:rPr>
              <a:t>different time windows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145D1-459F-BCB0-19B6-038CC8139534}"/>
              </a:ext>
            </a:extLst>
          </p:cNvPr>
          <p:cNvSpPr txBox="1"/>
          <p:nvPr/>
        </p:nvSpPr>
        <p:spPr>
          <a:xfrm>
            <a:off x="907718" y="5454444"/>
            <a:ext cx="42523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IN" sz="1400" dirty="0"/>
              <a:t>Environmental and Cost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834903-3484-6E70-2B01-3D9FC0A11CFB}"/>
              </a:ext>
            </a:extLst>
          </p:cNvPr>
          <p:cNvSpPr txBox="1"/>
          <p:nvPr/>
        </p:nvSpPr>
        <p:spPr>
          <a:xfrm>
            <a:off x="220612" y="5814168"/>
            <a:ext cx="4970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1200" dirty="0"/>
              <a:t>Evaluate the </a:t>
            </a:r>
            <a:r>
              <a:rPr lang="en-US" sz="1200" b="1" dirty="0"/>
              <a:t>emission impact</a:t>
            </a:r>
            <a:r>
              <a:rPr lang="en-US" sz="1200" dirty="0"/>
              <a:t> or </a:t>
            </a:r>
            <a:r>
              <a:rPr lang="en-US" sz="1200" b="1" dirty="0"/>
              <a:t>cost efficiency</a:t>
            </a:r>
            <a:r>
              <a:rPr lang="en-US" sz="1200" dirty="0"/>
              <a:t> of optimized plans.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921DE0-48FC-09A9-6351-0B7590C38331}"/>
              </a:ext>
            </a:extLst>
          </p:cNvPr>
          <p:cNvSpPr/>
          <p:nvPr/>
        </p:nvSpPr>
        <p:spPr>
          <a:xfrm>
            <a:off x="625504" y="629832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AEA4EB-FF9C-AE9C-B10E-65D04A2949A6}"/>
              </a:ext>
            </a:extLst>
          </p:cNvPr>
          <p:cNvSpPr/>
          <p:nvPr/>
        </p:nvSpPr>
        <p:spPr>
          <a:xfrm>
            <a:off x="617935" y="2324151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B54E2A-23ED-6AD0-DC14-C6B300CF64FD}"/>
              </a:ext>
            </a:extLst>
          </p:cNvPr>
          <p:cNvSpPr/>
          <p:nvPr/>
        </p:nvSpPr>
        <p:spPr>
          <a:xfrm>
            <a:off x="626270" y="5460718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F2C0C-FA0D-6255-94D2-F9AD2BB63CF6}"/>
              </a:ext>
            </a:extLst>
          </p:cNvPr>
          <p:cNvSpPr txBox="1"/>
          <p:nvPr/>
        </p:nvSpPr>
        <p:spPr>
          <a:xfrm>
            <a:off x="907718" y="3531643"/>
            <a:ext cx="42523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IN" sz="1400" dirty="0"/>
              <a:t>Incorporate a Mode Choice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5591B-51B7-9E70-D7D4-0F7DFE5CEEAE}"/>
              </a:ext>
            </a:extLst>
          </p:cNvPr>
          <p:cNvSpPr txBox="1"/>
          <p:nvPr/>
        </p:nvSpPr>
        <p:spPr>
          <a:xfrm>
            <a:off x="284479" y="3954593"/>
            <a:ext cx="4726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>
                <a:latin typeface="Arial" panose="020B0604020202020204" pitchFamily="34" charset="0"/>
              </a:rPr>
              <a:t>Current model assumes fixed PT demand due to absence of mode shift behavior.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>
                <a:latin typeface="Arial" panose="020B0604020202020204" pitchFamily="34" charset="0"/>
              </a:rPr>
              <a:t>Future work can integrate a </a:t>
            </a:r>
            <a:r>
              <a:rPr lang="en-US" altLang="en-US" sz="1200" b="1" dirty="0">
                <a:latin typeface="Arial" panose="020B0604020202020204" pitchFamily="34" charset="0"/>
              </a:rPr>
              <a:t>mode choice model</a:t>
            </a:r>
            <a:r>
              <a:rPr lang="en-US" altLang="en-US" sz="1200" dirty="0">
                <a:latin typeface="Arial" panose="020B0604020202020204" pitchFamily="34" charset="0"/>
              </a:rPr>
              <a:t> (e.g., logit-based) to estimate how </a:t>
            </a:r>
            <a:r>
              <a:rPr lang="en-US" altLang="en-US" sz="1200" b="1" dirty="0">
                <a:latin typeface="Arial" panose="020B0604020202020204" pitchFamily="34" charset="0"/>
              </a:rPr>
              <a:t>service quality improvements affect demand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dirty="0">
                <a:latin typeface="Arial" panose="020B0604020202020204" pitchFamily="34" charset="0"/>
              </a:rPr>
              <a:t>Enables a more </a:t>
            </a:r>
            <a:r>
              <a:rPr lang="en-US" altLang="en-US" sz="1200" b="1" dirty="0">
                <a:latin typeface="Arial" panose="020B0604020202020204" pitchFamily="34" charset="0"/>
              </a:rPr>
              <a:t>realistic feedback loop</a:t>
            </a:r>
            <a:r>
              <a:rPr lang="en-US" altLang="en-US" sz="1200" dirty="0">
                <a:latin typeface="Arial" panose="020B0604020202020204" pitchFamily="34" charset="0"/>
              </a:rPr>
              <a:t> between supply and demand.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B6A650-3539-4675-E5A7-A84487DEFF81}"/>
              </a:ext>
            </a:extLst>
          </p:cNvPr>
          <p:cNvSpPr/>
          <p:nvPr/>
        </p:nvSpPr>
        <p:spPr>
          <a:xfrm>
            <a:off x="625504" y="3531643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503F21-2854-7785-619A-8E229C789AF1}"/>
              </a:ext>
            </a:extLst>
          </p:cNvPr>
          <p:cNvSpPr txBox="1"/>
          <p:nvPr/>
        </p:nvSpPr>
        <p:spPr>
          <a:xfrm>
            <a:off x="5018991" y="841375"/>
            <a:ext cx="7306849" cy="12502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920115" lvl="2" indent="-228600" algn="just">
              <a:lnSpc>
                <a:spcPct val="145000"/>
              </a:lnSpc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Ceder, A. (2007).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Public Transportation Systems: A Transit Planning 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Handbook.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115" lvl="2" indent="-228600" algn="just">
              <a:lnSpc>
                <a:spcPct val="147000"/>
              </a:lnSpc>
              <a:spcBef>
                <a:spcPts val="25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Chakroborty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</a:t>
            </a:r>
            <a:r>
              <a:rPr lang="en-US" sz="1000" spc="-5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P.,</a:t>
            </a:r>
            <a:r>
              <a:rPr lang="en-US" sz="1000" spc="-4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Deb,</a:t>
            </a:r>
            <a:r>
              <a:rPr lang="en-US" sz="1000" spc="-4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K.,</a:t>
            </a:r>
            <a:r>
              <a:rPr lang="en-US" sz="1000" spc="-5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spc="-4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Srinivas,</a:t>
            </a:r>
            <a:r>
              <a:rPr lang="en-US" sz="1000" spc="-4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B.</a:t>
            </a:r>
            <a:r>
              <a:rPr lang="en-US" sz="1000" spc="-6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(1998).</a:t>
            </a:r>
            <a:r>
              <a:rPr lang="en-US" sz="1000" spc="-6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Network-Wide</a:t>
            </a:r>
            <a:r>
              <a:rPr lang="en-US" sz="1000" spc="-5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Optimal Scheduling of Transit Systems Using Genetic Algorithms. In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Computer- Aided Civil and Infrastructure Engineering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(Vol. 13).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115" lvl="2" indent="-228600" algn="just">
              <a:lnSpc>
                <a:spcPct val="147000"/>
              </a:lnSpc>
              <a:spcBef>
                <a:spcPts val="3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Cheng,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X.,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Che,</a:t>
            </a:r>
            <a:r>
              <a:rPr lang="en-US" sz="1000" spc="-4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Chang.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(2024).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Optimizing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Urban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Road</a:t>
            </a:r>
            <a:r>
              <a:rPr lang="en-US" sz="1000" spc="-4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Networks</a:t>
            </a:r>
            <a:r>
              <a:rPr lang="en-US" sz="1000" spc="-4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for Resilience</a:t>
            </a:r>
            <a:r>
              <a:rPr lang="en-US" sz="1000" spc="-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Using Genetic Algorithms.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Online)</a:t>
            </a:r>
            <a:r>
              <a:rPr lang="en-US" sz="1000" i="1" spc="-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Published By</a:t>
            </a:r>
            <a:r>
              <a:rPr lang="en-US" sz="1000" i="1" spc="-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SOUTHERN UNITED</a:t>
            </a:r>
            <a:r>
              <a:rPr lang="en-US" sz="1000" i="1" spc="37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 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ACADEMY</a:t>
            </a:r>
            <a:r>
              <a:rPr lang="en-US" sz="1000" i="1" spc="37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 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OF</a:t>
            </a:r>
            <a:r>
              <a:rPr lang="en-US" sz="1000" i="1" spc="37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 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SCIENCES</a:t>
            </a:r>
            <a:r>
              <a:rPr lang="en-US" sz="1000" i="1" spc="37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 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PRESS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</a:t>
            </a:r>
            <a:r>
              <a:rPr lang="en-US" sz="1000" spc="37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 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2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(6).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046480">
              <a:spcBef>
                <a:spcPts val="35"/>
              </a:spcBef>
              <a:buNone/>
            </a:pPr>
            <a:r>
              <a:rPr lang="en-US" sz="1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10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doi.org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/10.5281/zenodo.14032011</a:t>
            </a:r>
            <a:endParaRPr lang="en-IN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endParaRPr lang="en-US" sz="1000" dirty="0"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Deb, K., and </a:t>
            </a:r>
            <a:r>
              <a:rPr lang="en-US" sz="1000" spc="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Pratihar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 D. (2011).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Multi-Objective Optimization Using Evolutionary Algorithms.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750" lvl="2" indent="-228600" algn="just">
              <a:lnSpc>
                <a:spcPct val="147000"/>
              </a:lnSpc>
              <a:spcBef>
                <a:spcPts val="75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Johar,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A.,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Jain,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S.,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spc="-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Garg,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K.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(2016a).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Transit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network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design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 scheduling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using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genetic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algorithm</a:t>
            </a:r>
            <a:r>
              <a:rPr lang="en-US" sz="1000" spc="-5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–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review.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</a:t>
            </a:r>
            <a:r>
              <a:rPr lang="en-US" sz="1000" i="1" spc="-5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International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Journal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of Optimization</a:t>
            </a:r>
            <a:r>
              <a:rPr lang="en-US" sz="1000" i="1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i="1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Control:</a:t>
            </a:r>
            <a:r>
              <a:rPr lang="en-US" sz="1000" i="1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Theories</a:t>
            </a:r>
            <a:r>
              <a:rPr lang="en-US" sz="1000" i="1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&amp;</a:t>
            </a:r>
            <a:r>
              <a:rPr lang="en-US" sz="1000" i="1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Applications</a:t>
            </a:r>
            <a:r>
              <a:rPr lang="en-US" sz="1000" i="1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(IJOCTA)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</a:t>
            </a:r>
            <a:r>
              <a:rPr lang="en-US" sz="1000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6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(1),</a:t>
            </a:r>
            <a:r>
              <a:rPr lang="en-US" sz="1000" spc="-7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9–22. 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https://</a:t>
            </a:r>
            <a:r>
              <a:rPr lang="en-US" sz="1000" spc="-1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doi.org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/10.11121/ijocta.01.2016.00258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18845" lvl="2" indent="-228600" algn="just">
              <a:lnSpc>
                <a:spcPct val="148000"/>
              </a:lnSpc>
              <a:spcBef>
                <a:spcPts val="65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Johar,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A.,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Jain,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S.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S.,</a:t>
            </a:r>
            <a:r>
              <a:rPr lang="en-US" sz="1000" spc="-3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Garg,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P.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K.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(2016b).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Transit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network</a:t>
            </a:r>
            <a:r>
              <a:rPr lang="en-US" sz="1000" spc="-2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design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 scheduling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using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genetic</a:t>
            </a:r>
            <a:r>
              <a:rPr lang="en-US" sz="1000" spc="-6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algorithm</a:t>
            </a:r>
            <a:r>
              <a:rPr lang="en-US" sz="1000" spc="-5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–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</a:t>
            </a:r>
            <a:r>
              <a:rPr lang="en-US" sz="1000" spc="-6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review.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</a:t>
            </a:r>
            <a:r>
              <a:rPr lang="en-US" sz="1000" i="1" spc="-4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International</a:t>
            </a:r>
            <a:r>
              <a:rPr lang="en-US" sz="1000" i="1" spc="-6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Journal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of Optimization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Control: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Theories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&amp;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Applications</a:t>
            </a:r>
            <a:r>
              <a:rPr lang="en-US" sz="1000" i="1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(IJOCTA)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</a:t>
            </a:r>
            <a:r>
              <a:rPr lang="en-US" sz="1000" spc="-6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6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(1),</a:t>
            </a:r>
            <a:r>
              <a:rPr lang="en-US" sz="1000" spc="-7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9–22. 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https://</a:t>
            </a:r>
            <a:r>
              <a:rPr lang="en-US" sz="1000" spc="-1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doi.org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/10.11121/ijocta.01.2016.00258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115" lvl="2" indent="-228600" algn="just">
              <a:lnSpc>
                <a:spcPct val="145000"/>
              </a:lnSpc>
              <a:spcBef>
                <a:spcPts val="5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Juan de Dios </a:t>
            </a:r>
            <a:r>
              <a:rPr lang="en-US" sz="1000" spc="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Ortúzar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 and Luis G. Willumsen. (2011).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Modelling Transport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(4th ed).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lvl="2" indent="-228600" algn="just">
              <a:spcBef>
                <a:spcPts val="90"/>
              </a:spcBef>
              <a:buSzPts val="1200"/>
              <a:buFont typeface="Symbol" pitchFamily="2" charset="2"/>
              <a:buChar char=""/>
              <a:tabLst>
                <a:tab pos="1045845" algn="l"/>
              </a:tabLst>
            </a:pP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Ministry</a:t>
            </a:r>
            <a:r>
              <a:rPr lang="en-US" sz="1000" i="1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of housing and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Urban affairs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.</a:t>
            </a:r>
            <a:r>
              <a:rPr lang="en-US" sz="1000" spc="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(2023).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20115" lvl="2" indent="-228600" algn="just">
              <a:lnSpc>
                <a:spcPct val="145000"/>
              </a:lnSpc>
              <a:spcBef>
                <a:spcPts val="690"/>
              </a:spcBef>
              <a:buSzPts val="1200"/>
              <a:buFont typeface="Symbol" pitchFamily="2" charset="2"/>
              <a:buChar char=""/>
              <a:tabLst>
                <a:tab pos="1046480" algn="l"/>
              </a:tabLst>
            </a:pPr>
            <a:r>
              <a:rPr lang="en-US" sz="1000" spc="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Pattnaik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B.,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Mohan,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;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Tom,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V.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M.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(n.d.).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URBAN</a:t>
            </a:r>
            <a:r>
              <a:rPr lang="en-US" sz="1000" i="1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Bus</a:t>
            </a:r>
            <a:r>
              <a:rPr lang="en-US" sz="1000" i="1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TRANSIT ROUTE NETWORK DESIGN USING GENETIC ALGORITHM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marR="919480" lvl="2" indent="-228600" algn="r">
              <a:lnSpc>
                <a:spcPct val="147000"/>
              </a:lnSpc>
              <a:spcBef>
                <a:spcPts val="95"/>
              </a:spcBef>
              <a:buSzPts val="1200"/>
              <a:buFont typeface="Symbol" pitchFamily="2" charset="2"/>
              <a:buChar char=""/>
              <a:tabLst>
                <a:tab pos="1055370" algn="l"/>
              </a:tabLst>
            </a:pP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Sachan,</a:t>
            </a:r>
            <a:r>
              <a:rPr lang="en-US" sz="1000" spc="-2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A.,</a:t>
            </a:r>
            <a:r>
              <a:rPr lang="en-US" sz="1000" spc="-2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and</a:t>
            </a:r>
            <a:r>
              <a:rPr lang="en-US" sz="1000" spc="-2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Mathew,</a:t>
            </a:r>
            <a:r>
              <a:rPr lang="en-US" sz="1000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T.</a:t>
            </a:r>
            <a:r>
              <a:rPr lang="en-US" sz="1000" spc="-2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(2018).</a:t>
            </a:r>
            <a:r>
              <a:rPr lang="en-US" sz="1000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ScienceDirect</a:t>
            </a:r>
            <a:r>
              <a:rPr lang="en-US" sz="1000" i="1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Integrated</a:t>
            </a:r>
            <a:r>
              <a:rPr lang="en-US" sz="1000" i="1" spc="-2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Multimodal Transit Route Network Design with Feeder Systems-review </a:t>
            </a:r>
            <a:r>
              <a:rPr lang="en-US" sz="1000" spc="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Sadrsadat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 H., </a:t>
            </a:r>
            <a:r>
              <a:rPr lang="en-US" sz="1000" spc="0" dirty="0" err="1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Poorzahedi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, H., Haghani, A., and Sharifi, E. (n.d.).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Bus Network Design Using Genetic Algorithm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 marL="1143000" lvl="2" indent="-228600" algn="just">
              <a:spcBef>
                <a:spcPts val="60"/>
              </a:spcBef>
              <a:buSzPts val="1200"/>
              <a:buFont typeface="Symbol" pitchFamily="2" charset="2"/>
              <a:buChar char=""/>
              <a:tabLst>
                <a:tab pos="1045845" algn="l"/>
              </a:tabLst>
            </a:pP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TRANSPORT</a:t>
            </a:r>
            <a:r>
              <a:rPr lang="en-US" sz="1000" i="1" spc="-2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Application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of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Genetic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Algorithms</a:t>
            </a:r>
            <a:r>
              <a:rPr lang="en-US" sz="1000" i="1" spc="-1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in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Design…</a:t>
            </a:r>
            <a:r>
              <a:rPr lang="en-US" sz="1000" i="1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i="1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75</a:t>
            </a:r>
            <a:r>
              <a:rPr lang="en-US" sz="1000" spc="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.</a:t>
            </a:r>
            <a:r>
              <a:rPr lang="en-US" sz="1000" spc="-5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en-US" sz="1000" spc="-10" dirty="0">
                <a:effectLst/>
                <a:latin typeface="Times New Roman" panose="02020603050405020304" pitchFamily="18" charset="0"/>
                <a:ea typeface="Symbol" pitchFamily="2" charset="2"/>
                <a:cs typeface="Symbol" pitchFamily="2" charset="2"/>
              </a:rPr>
              <a:t>(n.d.).</a:t>
            </a:r>
            <a:endParaRPr lang="en-IN" sz="1000" spc="0" dirty="0">
              <a:effectLst/>
              <a:latin typeface="Times New Roman" panose="02020603050405020304" pitchFamily="18" charset="0"/>
              <a:ea typeface="Symbol" pitchFamily="2" charset="2"/>
              <a:cs typeface="Symbol" pitchFamily="2" charset="2"/>
            </a:endParaRPr>
          </a:p>
          <a:p>
            <a:pPr>
              <a:buNone/>
            </a:pPr>
            <a:b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IN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DD4D7D-B6D2-C078-BB4F-DD8E825F7A76}"/>
              </a:ext>
            </a:extLst>
          </p:cNvPr>
          <p:cNvSpPr txBox="1"/>
          <p:nvPr/>
        </p:nvSpPr>
        <p:spPr>
          <a:xfrm>
            <a:off x="6066869" y="553084"/>
            <a:ext cx="30616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References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7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9F5BA-AEB1-FA91-86A6-17E13E08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3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CA4AC-68EC-FFF1-63A7-18AD53A4BFE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Need for the study</a:t>
            </a:r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A8D14-65E1-A423-EAF9-2F6D3343D601}"/>
              </a:ext>
            </a:extLst>
          </p:cNvPr>
          <p:cNvSpPr/>
          <p:nvPr/>
        </p:nvSpPr>
        <p:spPr>
          <a:xfrm>
            <a:off x="338623" y="599124"/>
            <a:ext cx="4639777" cy="406400"/>
          </a:xfrm>
          <a:prstGeom prst="rect">
            <a:avLst/>
          </a:prstGeom>
          <a:solidFill>
            <a:srgbClr val="F7F8F9"/>
          </a:solidFill>
          <a:ln>
            <a:solidFill>
              <a:srgbClr val="527B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How are bus networks typically planned?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40A49-E79F-78C8-84FA-8D9EDE257A48}"/>
              </a:ext>
            </a:extLst>
          </p:cNvPr>
          <p:cNvSpPr/>
          <p:nvPr/>
        </p:nvSpPr>
        <p:spPr>
          <a:xfrm>
            <a:off x="802640" y="1198248"/>
            <a:ext cx="3840479" cy="461665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rPr>
              <a:t>Fixed routes : Based on historic Travel pattern and future projections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2D5DF-29A6-66DF-EFA3-251A633AB718}"/>
              </a:ext>
            </a:extLst>
          </p:cNvPr>
          <p:cNvSpPr/>
          <p:nvPr/>
        </p:nvSpPr>
        <p:spPr>
          <a:xfrm>
            <a:off x="802640" y="1799642"/>
            <a:ext cx="3840478" cy="276999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rPr>
              <a:t>Administrative decisions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1233F-3B02-A3AB-19FE-4EB71C42F4F5}"/>
              </a:ext>
            </a:extLst>
          </p:cNvPr>
          <p:cNvSpPr/>
          <p:nvPr/>
        </p:nvSpPr>
        <p:spPr>
          <a:xfrm>
            <a:off x="802640" y="2216370"/>
            <a:ext cx="3840478" cy="276999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rPr>
              <a:t>Allotting equal buses in all routes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99D07-5AF3-4B27-A810-322F51B58D59}"/>
              </a:ext>
            </a:extLst>
          </p:cNvPr>
          <p:cNvSpPr/>
          <p:nvPr/>
        </p:nvSpPr>
        <p:spPr>
          <a:xfrm>
            <a:off x="802640" y="2682670"/>
            <a:ext cx="3840478" cy="276999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rPr>
              <a:t>Assumptions of uniform demand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711B1-43CF-2EC5-F528-C8C6FCC3865A}"/>
              </a:ext>
            </a:extLst>
          </p:cNvPr>
          <p:cNvSpPr/>
          <p:nvPr/>
        </p:nvSpPr>
        <p:spPr>
          <a:xfrm>
            <a:off x="6096000" y="599124"/>
            <a:ext cx="4639777" cy="406400"/>
          </a:xfrm>
          <a:prstGeom prst="rect">
            <a:avLst/>
          </a:prstGeom>
          <a:solidFill>
            <a:srgbClr val="F7F8F9"/>
          </a:solidFill>
          <a:ln>
            <a:solidFill>
              <a:srgbClr val="527B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How are the headways planned?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01EE1-ED1C-01F9-B480-30F72C3E994E}"/>
              </a:ext>
            </a:extLst>
          </p:cNvPr>
          <p:cNvSpPr txBox="1"/>
          <p:nvPr/>
        </p:nvSpPr>
        <p:spPr>
          <a:xfrm>
            <a:off x="6388968" y="1198248"/>
            <a:ext cx="4053840" cy="276999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altLang="en-US" dirty="0"/>
              <a:t>Assigned equally across routes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20795-B825-8EB2-02F0-EEC1F0FA2228}"/>
              </a:ext>
            </a:extLst>
          </p:cNvPr>
          <p:cNvSpPr txBox="1"/>
          <p:nvPr/>
        </p:nvSpPr>
        <p:spPr>
          <a:xfrm>
            <a:off x="6388968" y="1632877"/>
            <a:ext cx="4053840" cy="461665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defRPr>
            </a:lvl1pPr>
          </a:lstStyle>
          <a:p>
            <a:r>
              <a:rPr lang="en-US" altLang="en-US" dirty="0"/>
              <a:t>Adjusted based on driver availability, not actual ridership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9A1CC-9A91-8B3A-6E39-2B74C52B4BAA}"/>
              </a:ext>
            </a:extLst>
          </p:cNvPr>
          <p:cNvSpPr txBox="1"/>
          <p:nvPr/>
        </p:nvSpPr>
        <p:spPr>
          <a:xfrm>
            <a:off x="6388968" y="2221005"/>
            <a:ext cx="4053840" cy="461665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 panose="020B0403030502040203" pitchFamily="34" charset="0"/>
              </a:defRPr>
            </a:lvl1pPr>
          </a:lstStyle>
          <a:p>
            <a:r>
              <a:rPr lang="en-US" altLang="en-US" dirty="0"/>
              <a:t>Rarely optimized dynamically with actual Origin-Destination (OD) demand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53B5E6-FF52-D368-A518-6509B6A26442}"/>
              </a:ext>
            </a:extLst>
          </p:cNvPr>
          <p:cNvSpPr/>
          <p:nvPr/>
        </p:nvSpPr>
        <p:spPr>
          <a:xfrm>
            <a:off x="338623" y="3166181"/>
            <a:ext cx="11548577" cy="406400"/>
          </a:xfrm>
          <a:prstGeom prst="rect">
            <a:avLst/>
          </a:prstGeom>
          <a:solidFill>
            <a:srgbClr val="F7F8F9"/>
          </a:solidFill>
          <a:ln>
            <a:solidFill>
              <a:srgbClr val="527B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</a:rPr>
              <a:t>Disadvantages in this practice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612FA-C7E0-371C-5AEB-CAE074355452}"/>
              </a:ext>
            </a:extLst>
          </p:cNvPr>
          <p:cNvSpPr txBox="1"/>
          <p:nvPr/>
        </p:nvSpPr>
        <p:spPr>
          <a:xfrm>
            <a:off x="609600" y="3812013"/>
            <a:ext cx="2574427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Product Sans" panose="020B0403030502040203" pitchFamily="34" charset="0"/>
              </a:rPr>
              <a:t>Mismatch between Demand and Supply 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Product Sans" panose="020B040303050204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D16BC4-7A0F-3629-769E-1A2C0D2CB4DF}"/>
              </a:ext>
            </a:extLst>
          </p:cNvPr>
          <p:cNvSpPr/>
          <p:nvPr/>
        </p:nvSpPr>
        <p:spPr>
          <a:xfrm>
            <a:off x="215900" y="3834940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C79601-2B0E-6256-E04C-01B124E3A070}"/>
              </a:ext>
            </a:extLst>
          </p:cNvPr>
          <p:cNvSpPr txBox="1"/>
          <p:nvPr/>
        </p:nvSpPr>
        <p:spPr>
          <a:xfrm>
            <a:off x="4664143" y="3812013"/>
            <a:ext cx="2574427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Product Sans" panose="020B0403030502040203" pitchFamily="34" charset="0"/>
              </a:rPr>
              <a:t>Inefficient fleet utilization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Product Sans" panose="020B040303050204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9FF6ED-B69B-45FC-DA14-EDBE321DE746}"/>
              </a:ext>
            </a:extLst>
          </p:cNvPr>
          <p:cNvSpPr txBox="1"/>
          <p:nvPr/>
        </p:nvSpPr>
        <p:spPr>
          <a:xfrm>
            <a:off x="8947561" y="3812013"/>
            <a:ext cx="2574427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Product Sans" panose="020B0403030502040203" pitchFamily="34" charset="0"/>
              </a:rPr>
              <a:t>Passenger dissatisfaction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Product Sans" panose="020B0403030502040203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2AA9C5-F47A-B880-D40A-1996F5170BB7}"/>
              </a:ext>
            </a:extLst>
          </p:cNvPr>
          <p:cNvSpPr/>
          <p:nvPr/>
        </p:nvSpPr>
        <p:spPr>
          <a:xfrm>
            <a:off x="4307137" y="3834940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743543-F1C7-8C94-D6F2-0F3718746C7E}"/>
              </a:ext>
            </a:extLst>
          </p:cNvPr>
          <p:cNvSpPr/>
          <p:nvPr/>
        </p:nvSpPr>
        <p:spPr>
          <a:xfrm>
            <a:off x="8590555" y="3834940"/>
            <a:ext cx="282214" cy="285132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91EAA1-D46A-63C6-C441-AE6311A120F2}"/>
              </a:ext>
            </a:extLst>
          </p:cNvPr>
          <p:cNvSpPr/>
          <p:nvPr/>
        </p:nvSpPr>
        <p:spPr>
          <a:xfrm>
            <a:off x="609600" y="4578792"/>
            <a:ext cx="2574427" cy="830997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High-demand corridors remain underserved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Low-demand routes may get excessive service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617F9C-E11B-3135-66F5-DA7DC9960945}"/>
              </a:ext>
            </a:extLst>
          </p:cNvPr>
          <p:cNvSpPr/>
          <p:nvPr/>
        </p:nvSpPr>
        <p:spPr>
          <a:xfrm>
            <a:off x="4643118" y="4578792"/>
            <a:ext cx="2574427" cy="830997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Wasted operational cost on underutilized routes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Missed opportunities to serve more passengers on busy routes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67F391-7BE3-794E-D327-711BF705C19F}"/>
              </a:ext>
            </a:extLst>
          </p:cNvPr>
          <p:cNvSpPr/>
          <p:nvPr/>
        </p:nvSpPr>
        <p:spPr>
          <a:xfrm>
            <a:off x="8947560" y="4578792"/>
            <a:ext cx="2574427" cy="646331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 reliability, overcrowding in some areas, and empty buses in others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488B6F-5809-C691-4C63-FAEC07A1304E}"/>
              </a:ext>
            </a:extLst>
          </p:cNvPr>
          <p:cNvSpPr/>
          <p:nvPr/>
        </p:nvSpPr>
        <p:spPr>
          <a:xfrm>
            <a:off x="338623" y="5576765"/>
            <a:ext cx="11280744" cy="763624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To address these challenges effectively, it is essential to optimize the bus network frequencies in alignment with actual travel demand and operational constraints.</a:t>
            </a:r>
            <a:endParaRPr lang="en-IN" sz="1400" b="1" dirty="0">
              <a:solidFill>
                <a:schemeClr val="accent3">
                  <a:lumMod val="75000"/>
                </a:schemeClr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7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C8900-B724-9E39-791F-EBC7E3BB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4648-9913-348D-36A0-0DCA818011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Research approaches</a:t>
            </a:r>
            <a:endParaRPr lang="en-IN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7E56E2-B0CA-4054-E71A-27E3CFAAC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64283"/>
              </p:ext>
            </p:extLst>
          </p:nvPr>
        </p:nvGraphicFramePr>
        <p:xfrm>
          <a:off x="433230" y="1686560"/>
          <a:ext cx="11320041" cy="4695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168">
                  <a:extLst>
                    <a:ext uri="{9D8B030D-6E8A-4147-A177-3AD203B41FA5}">
                      <a16:colId xmlns:a16="http://schemas.microsoft.com/office/drawing/2014/main" val="2502517394"/>
                    </a:ext>
                  </a:extLst>
                </a:gridCol>
                <a:gridCol w="4127146">
                  <a:extLst>
                    <a:ext uri="{9D8B030D-6E8A-4147-A177-3AD203B41FA5}">
                      <a16:colId xmlns:a16="http://schemas.microsoft.com/office/drawing/2014/main" val="2165402713"/>
                    </a:ext>
                  </a:extLst>
                </a:gridCol>
                <a:gridCol w="3599727">
                  <a:extLst>
                    <a:ext uri="{9D8B030D-6E8A-4147-A177-3AD203B41FA5}">
                      <a16:colId xmlns:a16="http://schemas.microsoft.com/office/drawing/2014/main" val="3932512261"/>
                    </a:ext>
                  </a:extLst>
                </a:gridCol>
              </a:tblGrid>
              <a:tr h="50932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roduct Sans" panose="020B0403030502040203" pitchFamily="34" charset="0"/>
                        </a:rPr>
                        <a:t>Research paper Information</a:t>
                      </a:r>
                      <a:endParaRPr lang="en-IN" dirty="0">
                        <a:latin typeface="Product Sans" panose="020B040303050204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roduct Sans" panose="020B0403030502040203" pitchFamily="34" charset="0"/>
                        </a:rPr>
                        <a:t>Methodology</a:t>
                      </a:r>
                      <a:endParaRPr lang="en-IN" dirty="0">
                        <a:latin typeface="Product Sans" panose="020B040303050204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roduct Sans" panose="020B0403030502040203" pitchFamily="34" charset="0"/>
                        </a:rPr>
                        <a:t>Objective function</a:t>
                      </a:r>
                      <a:endParaRPr lang="en-IN" dirty="0">
                        <a:latin typeface="Product Sans" panose="020B0403030502040203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008654"/>
                  </a:ext>
                </a:extLst>
              </a:tr>
              <a:tr h="94746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Product Sans" panose="020B0403030502040203" pitchFamily="34" charset="0"/>
                        </a:rPr>
                        <a:t>Optimizing Urban Road Networks for Resilience Using Genetic Algorithms </a:t>
                      </a:r>
                    </a:p>
                    <a:p>
                      <a:r>
                        <a:rPr lang="it-IT" sz="1400" dirty="0"/>
                        <a:t>CHENG, Xueyi  CHE, Chang(2024)</a:t>
                      </a:r>
                      <a:endParaRPr lang="en-IN" sz="1400" dirty="0">
                        <a:latin typeface="Product Sans" panose="020B040303050204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Product Sans" panose="020B0403030502040203" pitchFamily="34" charset="0"/>
                        </a:rPr>
                        <a:t>Multi Objective optimization framework </a:t>
                      </a:r>
                      <a:r>
                        <a:rPr lang="en-US" sz="1400" dirty="0">
                          <a:latin typeface="Product Sans" panose="020B0403030502040203" pitchFamily="34" charset="0"/>
                        </a:rPr>
                        <a:t>using genetic algorithm.</a:t>
                      </a:r>
                    </a:p>
                    <a:p>
                      <a:pPr algn="l"/>
                      <a:endParaRPr lang="en-IN" sz="1400" dirty="0">
                        <a:latin typeface="Product Sans" panose="020B040303050204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duct Sans" panose="020B0403030502040203" pitchFamily="34" charset="0"/>
                        </a:rPr>
                        <a:t>Total travel time , Addition budget constraints, and the number of bottlenecks involved</a:t>
                      </a:r>
                      <a:endParaRPr lang="en-IN" sz="1400" dirty="0">
                        <a:latin typeface="Product Sans" panose="020B040303050204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278615"/>
                  </a:ext>
                </a:extLst>
              </a:tr>
              <a:tr h="1199777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Product Sans" panose="020B0403030502040203" pitchFamily="34" charset="0"/>
                        </a:rPr>
                        <a:t>Public Transportation Network Design and Frequency Setting: Pareto Optimality through Alternating-Objective Genetic Algorithms</a:t>
                      </a:r>
                    </a:p>
                    <a:p>
                      <a:r>
                        <a:rPr lang="en-IN" sz="1400" dirty="0" err="1"/>
                        <a:t>Theocharis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Vlachopanagiotis</a:t>
                      </a:r>
                      <a:r>
                        <a:rPr lang="en-IN" sz="1400" dirty="0"/>
                        <a:t>, (2021)</a:t>
                      </a:r>
                      <a:endParaRPr lang="en-IN" sz="1400" b="1" dirty="0">
                        <a:latin typeface="Product Sans" panose="020B040303050204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Product Sans" panose="020B0403030502040203" pitchFamily="34" charset="0"/>
                        </a:rPr>
                        <a:t>Pareto optimal solution</a:t>
                      </a:r>
                      <a:r>
                        <a:rPr lang="en-US" sz="1400" dirty="0">
                          <a:latin typeface="Product Sans" panose="020B0403030502040203" pitchFamily="34" charset="0"/>
                        </a:rPr>
                        <a:t> using Genetic algorithm </a:t>
                      </a:r>
                      <a:r>
                        <a:rPr lang="en-US" sz="1200" dirty="0">
                          <a:latin typeface="Product Sans" panose="020B0403030502040203" pitchFamily="34" charset="0"/>
                        </a:rPr>
                        <a:t>- </a:t>
                      </a:r>
                      <a:r>
                        <a:rPr lang="en-US" sz="1200" dirty="0"/>
                        <a:t>satisfy the demands of both the transportation network user as well as its operator while attempting to find near-optimal solutions.</a:t>
                      </a:r>
                      <a:endParaRPr lang="en-IN" sz="1200" dirty="0">
                        <a:latin typeface="Product Sans" panose="020B040303050204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roduct Sans" panose="020B0403030502040203" pitchFamily="34" charset="0"/>
                          <a:ea typeface="+mn-ea"/>
                          <a:cs typeface="+mn-cs"/>
                        </a:rPr>
                        <a:t>User benefit maximization, operator cost minimization, maximization of network capacity.</a:t>
                      </a:r>
                      <a:endParaRPr lang="en-IN" sz="1400" kern="1200" dirty="0">
                        <a:solidFill>
                          <a:schemeClr val="dk1"/>
                        </a:solidFill>
                        <a:latin typeface="Product Sans" panose="020B040303050204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087901"/>
                  </a:ext>
                </a:extLst>
              </a:tr>
              <a:tr h="1091414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Product Sans" panose="020B0403030502040203" pitchFamily="34" charset="0"/>
                          <a:ea typeface="+mn-ea"/>
                          <a:cs typeface="+mn-cs"/>
                        </a:rPr>
                        <a:t>Optimal Transit Route Network Design Problem with Variable Transit Demand: Genetic Algorithm Approach</a:t>
                      </a:r>
                    </a:p>
                    <a:p>
                      <a:r>
                        <a:rPr lang="en-IN" sz="1400" dirty="0"/>
                        <a:t>Wei Fan  and Randy B. </a:t>
                      </a:r>
                      <a:r>
                        <a:rPr lang="en-IN" sz="1400" dirty="0" err="1"/>
                        <a:t>Machemehl</a:t>
                      </a:r>
                      <a:r>
                        <a:rPr lang="en-IN" sz="1400" dirty="0"/>
                        <a:t> (2015)</a:t>
                      </a:r>
                      <a:endParaRPr lang="en-IN" sz="1400" b="1" kern="1200" dirty="0">
                        <a:solidFill>
                          <a:schemeClr val="dk1"/>
                        </a:solidFill>
                        <a:latin typeface="Product Sans" panose="020B040303050204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400" b="1" dirty="0">
                          <a:latin typeface="Product Sans" panose="020B0403030502040203" pitchFamily="34" charset="0"/>
                        </a:rPr>
                        <a:t>A multi objective nonlinear mixed integer model</a:t>
                      </a:r>
                      <a:r>
                        <a:rPr lang="en-IN" sz="1400" dirty="0">
                          <a:latin typeface="Product Sans" panose="020B0403030502040203" pitchFamily="34" charset="0"/>
                        </a:rPr>
                        <a:t> is developed using Genetic 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400" kern="1200" dirty="0">
                          <a:solidFill>
                            <a:schemeClr val="dk1"/>
                          </a:solidFill>
                          <a:latin typeface="Product Sans" panose="020B0403030502040203" pitchFamily="34" charset="0"/>
                          <a:ea typeface="+mn-ea"/>
                          <a:cs typeface="+mn-cs"/>
                        </a:rPr>
                        <a:t>Sum of user cost, operator cost, and unsatisfied demand costs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80755"/>
                  </a:ext>
                </a:extLst>
              </a:tr>
              <a:tr h="947464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Product Sans" panose="020B0403030502040203" pitchFamily="34" charset="0"/>
                          <a:ea typeface="+mn-ea"/>
                          <a:cs typeface="+mn-cs"/>
                        </a:rPr>
                        <a:t>Integrated Multimodal Transit Route Network Design with Feeder Systems</a:t>
                      </a:r>
                    </a:p>
                    <a:p>
                      <a:r>
                        <a:rPr lang="en-IN" sz="1400" dirty="0"/>
                        <a:t>Anu </a:t>
                      </a:r>
                      <a:r>
                        <a:rPr lang="en-IN" sz="1400" dirty="0" err="1"/>
                        <a:t>Sachan</a:t>
                      </a:r>
                      <a:r>
                        <a:rPr lang="en-IN" sz="1400" dirty="0"/>
                        <a:t>, Tom Mathew (2019)</a:t>
                      </a:r>
                      <a:endParaRPr lang="en-IN" sz="1400" b="1" kern="1200" dirty="0">
                        <a:solidFill>
                          <a:schemeClr val="dk1"/>
                        </a:solidFill>
                        <a:latin typeface="Product Sans" panose="020B040303050204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Product Sans" panose="020B0403030502040203" pitchFamily="34" charset="0"/>
                        </a:rPr>
                        <a:t>Combination of routes using </a:t>
                      </a:r>
                      <a:r>
                        <a:rPr lang="en-US" sz="1400" b="1" dirty="0">
                          <a:latin typeface="Product Sans" panose="020B0403030502040203" pitchFamily="34" charset="0"/>
                        </a:rPr>
                        <a:t>Meta Heuristic techniques</a:t>
                      </a:r>
                      <a:r>
                        <a:rPr lang="en-US" sz="1400" dirty="0">
                          <a:latin typeface="Product Sans" panose="020B0403030502040203" pitchFamily="34" charset="0"/>
                        </a:rPr>
                        <a:t>.</a:t>
                      </a:r>
                      <a:endParaRPr lang="en-IN" sz="1400" dirty="0">
                        <a:latin typeface="Product Sans" panose="020B040303050204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roduct Sans" panose="020B0403030502040203" pitchFamily="34" charset="0"/>
                          <a:ea typeface="+mn-ea"/>
                          <a:cs typeface="+mn-cs"/>
                        </a:rPr>
                        <a:t>Total Travel time , User cost </a:t>
                      </a:r>
                      <a:endParaRPr lang="en-IN" sz="1400" kern="1200" dirty="0">
                        <a:solidFill>
                          <a:schemeClr val="dk1"/>
                        </a:solidFill>
                        <a:latin typeface="Product Sans" panose="020B040303050204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94060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7371D93-B317-E79B-6A37-32CD029EB8FF}"/>
              </a:ext>
            </a:extLst>
          </p:cNvPr>
          <p:cNvSpPr/>
          <p:nvPr/>
        </p:nvSpPr>
        <p:spPr>
          <a:xfrm>
            <a:off x="433230" y="745948"/>
            <a:ext cx="11320041" cy="763624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Product Sans" panose="020B0403030502040203" pitchFamily="34" charset="0"/>
              </a:rPr>
              <a:t>Optimization problems can be solved in many different way, below mentioned are some papers which has dealt with optimization problem in different ways</a:t>
            </a:r>
            <a:endParaRPr lang="en-IN" sz="1400" dirty="0">
              <a:solidFill>
                <a:schemeClr val="bg2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970D8C-934E-5A09-E158-DA4C82D3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5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103B-A684-B3F6-9125-46F78B0927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Comparing the objective variables in different cases</a:t>
            </a:r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B0142C-BBE1-B294-C91C-ADFFA38A9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071505"/>
              </p:ext>
            </p:extLst>
          </p:nvPr>
        </p:nvGraphicFramePr>
        <p:xfrm>
          <a:off x="162046" y="541113"/>
          <a:ext cx="11539959" cy="4771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592">
                  <a:extLst>
                    <a:ext uri="{9D8B030D-6E8A-4147-A177-3AD203B41FA5}">
                      <a16:colId xmlns:a16="http://schemas.microsoft.com/office/drawing/2014/main" val="2953687004"/>
                    </a:ext>
                  </a:extLst>
                </a:gridCol>
                <a:gridCol w="3078646">
                  <a:extLst>
                    <a:ext uri="{9D8B030D-6E8A-4147-A177-3AD203B41FA5}">
                      <a16:colId xmlns:a16="http://schemas.microsoft.com/office/drawing/2014/main" val="3417874144"/>
                    </a:ext>
                  </a:extLst>
                </a:gridCol>
                <a:gridCol w="1708153">
                  <a:extLst>
                    <a:ext uri="{9D8B030D-6E8A-4147-A177-3AD203B41FA5}">
                      <a16:colId xmlns:a16="http://schemas.microsoft.com/office/drawing/2014/main" val="3344271301"/>
                    </a:ext>
                  </a:extLst>
                </a:gridCol>
                <a:gridCol w="3475891">
                  <a:extLst>
                    <a:ext uri="{9D8B030D-6E8A-4147-A177-3AD203B41FA5}">
                      <a16:colId xmlns:a16="http://schemas.microsoft.com/office/drawing/2014/main" val="2612406488"/>
                    </a:ext>
                  </a:extLst>
                </a:gridCol>
                <a:gridCol w="2641677">
                  <a:extLst>
                    <a:ext uri="{9D8B030D-6E8A-4147-A177-3AD203B41FA5}">
                      <a16:colId xmlns:a16="http://schemas.microsoft.com/office/drawing/2014/main" val="1790866503"/>
                    </a:ext>
                  </a:extLst>
                </a:gridCol>
              </a:tblGrid>
              <a:tr h="21410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S.No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Author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Year 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Objective 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Decision Variable</a:t>
                      </a:r>
                      <a:endParaRPr lang="en-IN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783403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 err="1">
                          <a:effectLst/>
                        </a:rPr>
                        <a:t>Pattnaik</a:t>
                      </a:r>
                      <a:r>
                        <a:rPr lang="en-IN" sz="1000" u="none" strike="noStrike" dirty="0">
                          <a:effectLst/>
                        </a:rPr>
                        <a:t> et al.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1998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522159"/>
                  </a:ext>
                </a:extLst>
              </a:tr>
              <a:tr h="3806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Deb &amp; </a:t>
                      </a:r>
                      <a:r>
                        <a:rPr lang="en-IN" sz="1000" u="none" strike="noStrike" dirty="0" err="1">
                          <a:effectLst/>
                        </a:rPr>
                        <a:t>Chakroborty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1998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passenger wait time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Arrival time and departure time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46367340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3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 err="1">
                          <a:effectLst/>
                        </a:rPr>
                        <a:t>Gundaliya</a:t>
                      </a:r>
                      <a:r>
                        <a:rPr lang="en-IN" sz="1000" u="none" strike="noStrike" dirty="0">
                          <a:effectLst/>
                        </a:rPr>
                        <a:t> et al.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2000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42751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4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Chien et al.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2001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headway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68698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5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 err="1">
                          <a:effectLst/>
                        </a:rPr>
                        <a:t>Kalaga</a:t>
                      </a:r>
                      <a:r>
                        <a:rPr lang="en-IN" sz="1000" u="none" strike="noStrike" dirty="0">
                          <a:effectLst/>
                        </a:rPr>
                        <a:t> 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2001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crowding level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494237198"/>
                  </a:ext>
                </a:extLst>
              </a:tr>
              <a:tr h="3806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6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Chakroborty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2001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waiting time (passenger)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Arrival time and departure time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692403240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7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 err="1">
                          <a:effectLst/>
                        </a:rPr>
                        <a:t>Bielli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multi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Route, frequency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900505970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8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Shrivastava &amp; Dhingra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2006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total cost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Route, frequency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730268329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9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Chakroborty &amp; Diwedi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multi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185641665"/>
                  </a:ext>
                </a:extLst>
              </a:tr>
              <a:tr h="3623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10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Chien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2003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total cost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headway, stop spacing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260792451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11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Tom and Mohan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2003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Route, frequency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349299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 err="1">
                          <a:effectLst/>
                        </a:rPr>
                        <a:t>Ngamchai</a:t>
                      </a:r>
                      <a:r>
                        <a:rPr lang="en-IN" sz="1000" u="none" strike="noStrike" dirty="0">
                          <a:effectLst/>
                        </a:rPr>
                        <a:t> &amp; Lovell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2003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551061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13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Agrawal &amp; Mathew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2004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84606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14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Kidwai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2005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passenger wait time + crowding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Route, frequency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174921399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15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Zhao &amp; Zeng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2006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coverage,transfer,user cost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543570185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16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Kaun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2006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total cost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Route, frequency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23023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17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Verma &amp; Dhingra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2006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Route, headway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38018"/>
                  </a:ext>
                </a:extLst>
              </a:tr>
              <a:tr h="19031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18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Shrivastava &amp; O’Mahony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2006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total cost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92564"/>
                  </a:ext>
                </a:extLst>
              </a:tr>
              <a:tr h="3806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19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Wang and Lin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 dirty="0">
                          <a:effectLst/>
                        </a:rPr>
                        <a:t>2010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operator cost ,passenger travelling cost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Route, frequency, capacity , headway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663037326"/>
                  </a:ext>
                </a:extLst>
              </a:tr>
              <a:tr h="19824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Chew and Lee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u="none" strike="noStrike">
                          <a:effectLst/>
                        </a:rPr>
                        <a:t>2012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>
                          <a:effectLst/>
                        </a:rPr>
                        <a:t>passenger cost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000" u="none" strike="noStrike" dirty="0">
                          <a:effectLst/>
                        </a:rPr>
                        <a:t>Route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2546022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9D8778A-9A3E-D155-6404-71842703D342}"/>
              </a:ext>
            </a:extLst>
          </p:cNvPr>
          <p:cNvSpPr/>
          <p:nvPr/>
        </p:nvSpPr>
        <p:spPr>
          <a:xfrm>
            <a:off x="338623" y="5553263"/>
            <a:ext cx="11280744" cy="763624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Most studies address network or headway optimization within the framework of a mode choice model. However, solving the optimization problem in the absence of such a model remains a significant challenge.</a:t>
            </a:r>
            <a:endParaRPr lang="en-IN" sz="1400" b="1" dirty="0">
              <a:solidFill>
                <a:schemeClr val="accent3">
                  <a:lumMod val="75000"/>
                </a:schemeClr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66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AB2F3-ACBF-54E2-EBC5-8C78B874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90BD-247D-EF2B-4ACB-644BAB1979D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Case City - Rajkot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2FF20-0312-352E-DFAA-2C29DD88F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r="28894"/>
          <a:stretch/>
        </p:blipFill>
        <p:spPr>
          <a:xfrm>
            <a:off x="2385480" y="563738"/>
            <a:ext cx="2718323" cy="2716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275CB-C9D5-5D60-15F5-9680E8B19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2" t="60301" r="8098" b="239"/>
          <a:stretch/>
        </p:blipFill>
        <p:spPr>
          <a:xfrm>
            <a:off x="4669753" y="2273932"/>
            <a:ext cx="510809" cy="8054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072CF4-F9AB-1130-2007-AAD1692D620F}"/>
              </a:ext>
            </a:extLst>
          </p:cNvPr>
          <p:cNvGrpSpPr/>
          <p:nvPr/>
        </p:nvGrpSpPr>
        <p:grpSpPr>
          <a:xfrm>
            <a:off x="138061" y="554747"/>
            <a:ext cx="2547813" cy="463735"/>
            <a:chOff x="22512" y="1532353"/>
            <a:chExt cx="2367281" cy="463735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2F0FEDAC-9640-F183-3481-1FDE66596728}"/>
                </a:ext>
              </a:extLst>
            </p:cNvPr>
            <p:cNvSpPr txBox="1"/>
            <p:nvPr/>
          </p:nvSpPr>
          <p:spPr>
            <a:xfrm>
              <a:off x="36521" y="1532353"/>
              <a:ext cx="18844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RUDA Area : 690 </a:t>
              </a:r>
              <a:r>
                <a:rPr lang="en-US" sz="1200" dirty="0" err="1"/>
                <a:t>sq.km</a:t>
              </a:r>
              <a:r>
                <a:rPr lang="en-US" sz="1200" dirty="0"/>
                <a:t> </a:t>
              </a:r>
              <a:endParaRPr lang="en-IN" sz="1200" dirty="0"/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4C4A4CDC-EEE1-B947-C8EB-B799A14DA3DF}"/>
                </a:ext>
              </a:extLst>
            </p:cNvPr>
            <p:cNvSpPr txBox="1"/>
            <p:nvPr/>
          </p:nvSpPr>
          <p:spPr>
            <a:xfrm>
              <a:off x="22512" y="1719089"/>
              <a:ext cx="2367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RUDA Population :</a:t>
              </a:r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</a:rPr>
                <a:t>20,58,930</a:t>
              </a:r>
              <a:endParaRPr lang="en-IN" sz="120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08B72-8DCB-1627-5028-5B68A9EA33B7}"/>
              </a:ext>
            </a:extLst>
          </p:cNvPr>
          <p:cNvSpPr/>
          <p:nvPr/>
        </p:nvSpPr>
        <p:spPr>
          <a:xfrm>
            <a:off x="166833" y="1028097"/>
            <a:ext cx="1193677" cy="511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Fleet Size</a:t>
            </a:r>
            <a:endParaRPr lang="en-IN" sz="16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77D835-12FF-1E03-2F9A-5C7AC06629B1}"/>
              </a:ext>
            </a:extLst>
          </p:cNvPr>
          <p:cNvSpPr/>
          <p:nvPr/>
        </p:nvSpPr>
        <p:spPr>
          <a:xfrm>
            <a:off x="7850" y="2331718"/>
            <a:ext cx="2398075" cy="511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Existing Network length</a:t>
            </a:r>
            <a:endParaRPr lang="en-IN" sz="16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6FCAB-4707-CEB9-A2AB-8C0576EAA785}"/>
              </a:ext>
            </a:extLst>
          </p:cNvPr>
          <p:cNvSpPr txBox="1"/>
          <p:nvPr/>
        </p:nvSpPr>
        <p:spPr>
          <a:xfrm>
            <a:off x="143332" y="1426895"/>
            <a:ext cx="2106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Ev buses: 150</a:t>
            </a:r>
          </a:p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CNG buses: 100</a:t>
            </a:r>
          </a:p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PM E bus seva : 100</a:t>
            </a:r>
          </a:p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Total : 350 buses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B8B9D3-3E57-1EB8-8248-38F2E308EBFB}"/>
              </a:ext>
            </a:extLst>
          </p:cNvPr>
          <p:cNvSpPr txBox="1"/>
          <p:nvPr/>
        </p:nvSpPr>
        <p:spPr>
          <a:xfrm>
            <a:off x="138061" y="2757433"/>
            <a:ext cx="171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Product Sans" panose="020B0403030502040203" pitchFamily="34" charset="0"/>
                <a:sym typeface="Eastman Grotesque Bold"/>
              </a:rPr>
              <a:t>RMC     -  231.6 km     </a:t>
            </a:r>
          </a:p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Product Sans" panose="020B0403030502040203" pitchFamily="34" charset="0"/>
                <a:sym typeface="Eastman Grotesque Bold"/>
              </a:rPr>
              <a:t>RUDA   -    26.4 km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975A6D-4FBB-8F21-FEED-77F04C41C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746444"/>
              </p:ext>
            </p:extLst>
          </p:nvPr>
        </p:nvGraphicFramePr>
        <p:xfrm>
          <a:off x="2385481" y="4019992"/>
          <a:ext cx="2882050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1482">
                  <a:extLst>
                    <a:ext uri="{9D8B030D-6E8A-4147-A177-3AD203B41FA5}">
                      <a16:colId xmlns:a16="http://schemas.microsoft.com/office/drawing/2014/main" val="2359067766"/>
                    </a:ext>
                  </a:extLst>
                </a:gridCol>
                <a:gridCol w="772026">
                  <a:extLst>
                    <a:ext uri="{9D8B030D-6E8A-4147-A177-3AD203B41FA5}">
                      <a16:colId xmlns:a16="http://schemas.microsoft.com/office/drawing/2014/main" val="2511592987"/>
                    </a:ext>
                  </a:extLst>
                </a:gridCol>
                <a:gridCol w="1028542">
                  <a:extLst>
                    <a:ext uri="{9D8B030D-6E8A-4147-A177-3AD203B41FA5}">
                      <a16:colId xmlns:a16="http://schemas.microsoft.com/office/drawing/2014/main" val="4243168529"/>
                    </a:ext>
                  </a:extLst>
                </a:gridCol>
              </a:tblGrid>
              <a:tr h="23569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Headway Range</a:t>
                      </a:r>
                      <a:endParaRPr lang="en-IN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Product Sans 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No. of Routes</a:t>
                      </a:r>
                      <a:endParaRPr lang="en-IN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Product Sans 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Proportion of Routes</a:t>
                      </a:r>
                      <a:endParaRPr lang="en-IN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Product Sans 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45419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&lt;=15 mins.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2%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61026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15-30 mins.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83494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30-45 mins.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12%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30517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45-60 mins.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27%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746192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60-75 mins.</a:t>
                      </a:r>
                      <a:endParaRPr lang="en-US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20%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766728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&gt;75 mins.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39%</a:t>
                      </a:r>
                      <a:endParaRPr lang="en-IN" sz="1200" b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83938"/>
                  </a:ext>
                </a:extLst>
              </a:tr>
              <a:tr h="14141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IN" sz="1200" b="1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IN" sz="1200" b="1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51816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73D774B-991B-7C06-BADD-2164CF56A683}"/>
              </a:ext>
            </a:extLst>
          </p:cNvPr>
          <p:cNvSpPr txBox="1"/>
          <p:nvPr/>
        </p:nvSpPr>
        <p:spPr>
          <a:xfrm>
            <a:off x="2385480" y="3441605"/>
            <a:ext cx="2882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+mj-lt"/>
              </a:rPr>
              <a:t>39% </a:t>
            </a:r>
            <a:r>
              <a:rPr lang="en-US" sz="1400" b="0" dirty="0">
                <a:solidFill>
                  <a:schemeClr val="tx1"/>
                </a:solidFill>
                <a:latin typeface="+mj-lt"/>
              </a:rPr>
              <a:t>of all operating routes have a </a:t>
            </a:r>
            <a:r>
              <a:rPr lang="en-US" sz="1400" dirty="0">
                <a:latin typeface="+mj-lt"/>
              </a:rPr>
              <a:t>headway greater than</a:t>
            </a:r>
            <a:r>
              <a:rPr lang="en-US" sz="1400" b="1" dirty="0">
                <a:solidFill>
                  <a:srgbClr val="C00000"/>
                </a:solidFill>
                <a:latin typeface="+mj-lt"/>
              </a:rPr>
              <a:t> 75 </a:t>
            </a:r>
            <a:r>
              <a:rPr lang="en-US" sz="1400" dirty="0">
                <a:latin typeface="+mj-lt"/>
              </a:rPr>
              <a:t>minutes</a:t>
            </a:r>
            <a:r>
              <a:rPr lang="en-US" sz="1400" b="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697C0D-34C5-731F-B2BE-30F5585FB5B4}"/>
              </a:ext>
            </a:extLst>
          </p:cNvPr>
          <p:cNvGrpSpPr/>
          <p:nvPr/>
        </p:nvGrpSpPr>
        <p:grpSpPr>
          <a:xfrm>
            <a:off x="5344289" y="466030"/>
            <a:ext cx="6436492" cy="5879303"/>
            <a:chOff x="82295" y="495201"/>
            <a:chExt cx="6436492" cy="587930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B0F735-8A5B-6C82-5F29-DD9DA2B70CD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" r="1991"/>
            <a:stretch/>
          </p:blipFill>
          <p:spPr>
            <a:xfrm>
              <a:off x="82295" y="500059"/>
              <a:ext cx="6436492" cy="587444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56314A-D93F-742C-6EED-087C2AD95766}"/>
                </a:ext>
              </a:extLst>
            </p:cNvPr>
            <p:cNvSpPr txBox="1"/>
            <p:nvPr/>
          </p:nvSpPr>
          <p:spPr>
            <a:xfrm>
              <a:off x="2889634" y="4129307"/>
              <a:ext cx="26642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1</a:t>
              </a:r>
              <a:endPara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71C591-2B7A-7404-3C6C-D2934931244C}"/>
                </a:ext>
              </a:extLst>
            </p:cNvPr>
            <p:cNvSpPr txBox="1"/>
            <p:nvPr/>
          </p:nvSpPr>
          <p:spPr>
            <a:xfrm>
              <a:off x="1892067" y="3674275"/>
              <a:ext cx="30328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4</a:t>
              </a:r>
              <a:endPara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F3BF2F-9B18-D747-E02B-7E48B8236183}"/>
                </a:ext>
              </a:extLst>
            </p:cNvPr>
            <p:cNvSpPr txBox="1"/>
            <p:nvPr/>
          </p:nvSpPr>
          <p:spPr>
            <a:xfrm>
              <a:off x="4391067" y="1769478"/>
              <a:ext cx="29367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6</a:t>
              </a:r>
              <a:endPara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E83291-2C5C-3BC4-4050-0AA0D142B1FC}"/>
                </a:ext>
              </a:extLst>
            </p:cNvPr>
            <p:cNvSpPr txBox="1"/>
            <p:nvPr/>
          </p:nvSpPr>
          <p:spPr>
            <a:xfrm>
              <a:off x="2906776" y="1839210"/>
              <a:ext cx="29527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5</a:t>
              </a:r>
              <a:endPara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C07206-21B0-008F-1793-723C74BA490E}"/>
                </a:ext>
              </a:extLst>
            </p:cNvPr>
            <p:cNvSpPr/>
            <p:nvPr/>
          </p:nvSpPr>
          <p:spPr>
            <a:xfrm>
              <a:off x="4352645" y="873529"/>
              <a:ext cx="191881" cy="19188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5B4548-FD45-5E89-63E9-96D73873C43E}"/>
                </a:ext>
              </a:extLst>
            </p:cNvPr>
            <p:cNvSpPr txBox="1"/>
            <p:nvPr/>
          </p:nvSpPr>
          <p:spPr>
            <a:xfrm>
              <a:off x="4468905" y="495201"/>
              <a:ext cx="13035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150ft Jamnagar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Road Crossing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34CD36-C9FD-16B8-F015-04A795CD71AD}"/>
                </a:ext>
              </a:extLst>
            </p:cNvPr>
            <p:cNvSpPr/>
            <p:nvPr/>
          </p:nvSpPr>
          <p:spPr>
            <a:xfrm>
              <a:off x="2261747" y="1492011"/>
              <a:ext cx="191881" cy="19188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B89AD3-8C58-BEB2-8073-3AB997A95B1C}"/>
                </a:ext>
              </a:extLst>
            </p:cNvPr>
            <p:cNvSpPr txBox="1"/>
            <p:nvPr/>
          </p:nvSpPr>
          <p:spPr>
            <a:xfrm>
              <a:off x="1427150" y="1453254"/>
              <a:ext cx="8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Madhapar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Chowk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330A0E-4242-7F80-DD01-6EEF8581F881}"/>
                </a:ext>
              </a:extLst>
            </p:cNvPr>
            <p:cNvSpPr/>
            <p:nvPr/>
          </p:nvSpPr>
          <p:spPr>
            <a:xfrm>
              <a:off x="925551" y="3646948"/>
              <a:ext cx="191881" cy="19188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1F9617-7340-5648-37FA-FC6F785E127F}"/>
                </a:ext>
              </a:extLst>
            </p:cNvPr>
            <p:cNvSpPr txBox="1"/>
            <p:nvPr/>
          </p:nvSpPr>
          <p:spPr>
            <a:xfrm>
              <a:off x="247393" y="3229527"/>
              <a:ext cx="954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Saurashtra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University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86C4CD5-299D-8490-C3D4-59BF33BFC0C4}"/>
                </a:ext>
              </a:extLst>
            </p:cNvPr>
            <p:cNvSpPr/>
            <p:nvPr/>
          </p:nvSpPr>
          <p:spPr>
            <a:xfrm>
              <a:off x="1585355" y="4568066"/>
              <a:ext cx="191881" cy="19188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01D4608-8C37-717C-EEF5-077E79D281FF}"/>
                </a:ext>
              </a:extLst>
            </p:cNvPr>
            <p:cNvSpPr txBox="1"/>
            <p:nvPr/>
          </p:nvSpPr>
          <p:spPr>
            <a:xfrm>
              <a:off x="847139" y="4388983"/>
              <a:ext cx="724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Everest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Park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E5C153-5111-E387-E3E6-C11DBDA04D57}"/>
                </a:ext>
              </a:extLst>
            </p:cNvPr>
            <p:cNvSpPr/>
            <p:nvPr/>
          </p:nvSpPr>
          <p:spPr>
            <a:xfrm>
              <a:off x="5717444" y="4311121"/>
              <a:ext cx="191881" cy="19188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EA47C0-8316-0D21-9E0C-9646BA4723DF}"/>
                </a:ext>
              </a:extLst>
            </p:cNvPr>
            <p:cNvSpPr txBox="1"/>
            <p:nvPr/>
          </p:nvSpPr>
          <p:spPr>
            <a:xfrm>
              <a:off x="5819265" y="3941027"/>
              <a:ext cx="5116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Aji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Dam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A03359-4199-FE69-187F-844383E7BAE5}"/>
                </a:ext>
              </a:extLst>
            </p:cNvPr>
            <p:cNvSpPr txBox="1"/>
            <p:nvPr/>
          </p:nvSpPr>
          <p:spPr>
            <a:xfrm>
              <a:off x="5042482" y="4173061"/>
              <a:ext cx="29206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3</a:t>
              </a:r>
              <a:endPara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397620-2513-DC0E-D866-D52B7191F06C}"/>
                </a:ext>
              </a:extLst>
            </p:cNvPr>
            <p:cNvSpPr txBox="1"/>
            <p:nvPr/>
          </p:nvSpPr>
          <p:spPr>
            <a:xfrm>
              <a:off x="4077317" y="4426114"/>
              <a:ext cx="28886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 b="1">
                  <a:latin typeface="+mj-lt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2</a:t>
              </a:r>
              <a:endParaRPr kumimoji="0" lang="en-IN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C8681C-88C1-863A-55C4-0C334071350D}"/>
                </a:ext>
              </a:extLst>
            </p:cNvPr>
            <p:cNvSpPr/>
            <p:nvPr/>
          </p:nvSpPr>
          <p:spPr>
            <a:xfrm>
              <a:off x="4544526" y="4886496"/>
              <a:ext cx="191881" cy="19188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CA599C0-70EE-6D02-3AC3-944C687D4242}"/>
                </a:ext>
              </a:extLst>
            </p:cNvPr>
            <p:cNvSpPr txBox="1"/>
            <p:nvPr/>
          </p:nvSpPr>
          <p:spPr>
            <a:xfrm>
              <a:off x="4706911" y="4766351"/>
              <a:ext cx="639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Nanda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oduct Sans"/>
                  <a:ea typeface="+mn-ea"/>
                  <a:cs typeface="+mn-cs"/>
                </a:rPr>
                <a:t>Hall</a:t>
              </a:r>
              <a:endPara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duct Sans"/>
                <a:ea typeface="+mn-ea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CFCAD9A-9AE3-0146-EA00-C8332CC152F1}"/>
              </a:ext>
            </a:extLst>
          </p:cNvPr>
          <p:cNvSpPr txBox="1"/>
          <p:nvPr/>
        </p:nvSpPr>
        <p:spPr>
          <a:xfrm>
            <a:off x="10155898" y="6233033"/>
            <a:ext cx="1838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Product Sans" panose="020B0403030502040203" pitchFamily="34" charset="0"/>
              </a:rPr>
              <a:t>Source : 3</a:t>
            </a:r>
            <a:r>
              <a:rPr lang="en-US" sz="1000" baseline="30000" dirty="0">
                <a:latin typeface="Product Sans" panose="020B0403030502040203" pitchFamily="34" charset="0"/>
              </a:rPr>
              <a:t>rd</a:t>
            </a:r>
            <a:r>
              <a:rPr lang="en-US" sz="1000" dirty="0">
                <a:latin typeface="Product Sans" panose="020B0403030502040203" pitchFamily="34" charset="0"/>
              </a:rPr>
              <a:t> semester studio</a:t>
            </a:r>
            <a:endParaRPr lang="en-IN" sz="1000" dirty="0">
              <a:latin typeface="Product Sans" panose="020B0403030502040203" pitchFamily="34" charset="0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D49B036-5076-9F0C-3AA6-A4ACB6D71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810022"/>
              </p:ext>
            </p:extLst>
          </p:nvPr>
        </p:nvGraphicFramePr>
        <p:xfrm>
          <a:off x="228696" y="4019992"/>
          <a:ext cx="2036541" cy="24000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0540">
                  <a:extLst>
                    <a:ext uri="{9D8B030D-6E8A-4147-A177-3AD203B41FA5}">
                      <a16:colId xmlns:a16="http://schemas.microsoft.com/office/drawing/2014/main" val="2359067766"/>
                    </a:ext>
                  </a:extLst>
                </a:gridCol>
                <a:gridCol w="826001">
                  <a:extLst>
                    <a:ext uri="{9D8B030D-6E8A-4147-A177-3AD203B41FA5}">
                      <a16:colId xmlns:a16="http://schemas.microsoft.com/office/drawing/2014/main" val="2511592987"/>
                    </a:ext>
                  </a:extLst>
                </a:gridCol>
              </a:tblGrid>
              <a:tr h="26803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Criteria</a:t>
                      </a:r>
                      <a:endParaRPr lang="en-IN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Product Sans 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Product Sans "/>
                        </a:rPr>
                        <a:t>Data</a:t>
                      </a:r>
                      <a:endParaRPr lang="en-IN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Product Sans 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45419"/>
                  </a:ext>
                </a:extLst>
              </a:tr>
              <a:tr h="446731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Operational Fleet 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117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61026"/>
                  </a:ext>
                </a:extLst>
              </a:tr>
              <a:tr h="38839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Total capacity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Product Sans "/>
                        </a:rPr>
                        <a:t>45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83494"/>
                  </a:ext>
                </a:extLst>
              </a:tr>
              <a:tr h="26803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Product Sans "/>
                        </a:rPr>
                        <a:t>Load factor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0.87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30517"/>
                  </a:ext>
                </a:extLst>
              </a:tr>
              <a:tr h="446731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Coverage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167 sq.km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746192"/>
                  </a:ext>
                </a:extLst>
              </a:tr>
              <a:tr h="26803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Within RMC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73%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766728"/>
                  </a:ext>
                </a:extLst>
              </a:tr>
              <a:tr h="26803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Within RUDA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Product Sans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83938"/>
                  </a:ext>
                </a:extLst>
              </a:tr>
            </a:tbl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0524F720-8636-3167-28BB-863A6EB2C9DC}"/>
              </a:ext>
            </a:extLst>
          </p:cNvPr>
          <p:cNvSpPr/>
          <p:nvPr/>
        </p:nvSpPr>
        <p:spPr>
          <a:xfrm>
            <a:off x="138061" y="3429000"/>
            <a:ext cx="2217810" cy="511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Existing PT Network length</a:t>
            </a:r>
            <a:endParaRPr lang="en-IN" sz="16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32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3563CC-DBA4-DF78-33CC-28B61007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1A21F-85C2-EE76-A880-4E970CF156D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Headway Distribution across the routes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F8097-9D66-B6E1-1871-1B1908661F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/>
        </p:blipFill>
        <p:spPr>
          <a:xfrm>
            <a:off x="251928" y="485549"/>
            <a:ext cx="3720404" cy="263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007AA-322A-2658-4C0A-B64C640C5B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/>
        </p:blipFill>
        <p:spPr>
          <a:xfrm>
            <a:off x="4065053" y="485549"/>
            <a:ext cx="3720404" cy="263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89062-C3F2-4BE1-17B5-8014D5BFBEB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/>
        </p:blipFill>
        <p:spPr>
          <a:xfrm>
            <a:off x="7878178" y="485549"/>
            <a:ext cx="3720404" cy="263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F3957-DF58-76A7-8813-B9A8673E834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/>
        </p:blipFill>
        <p:spPr>
          <a:xfrm>
            <a:off x="281043" y="3501570"/>
            <a:ext cx="3720404" cy="263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C23D60-88B7-AAE3-DABB-CA9350E6109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/>
        </p:blipFill>
        <p:spPr>
          <a:xfrm>
            <a:off x="4094168" y="3501570"/>
            <a:ext cx="3720404" cy="263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40DD5-ABD1-6950-FD88-238302AC695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9530"/>
          <a:stretch/>
        </p:blipFill>
        <p:spPr>
          <a:xfrm>
            <a:off x="7907293" y="3501570"/>
            <a:ext cx="3720404" cy="26388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9BCDD1-DD4B-E853-B0A5-DBC0EEF86D67}"/>
              </a:ext>
            </a:extLst>
          </p:cNvPr>
          <p:cNvSpPr txBox="1"/>
          <p:nvPr/>
        </p:nvSpPr>
        <p:spPr>
          <a:xfrm>
            <a:off x="2514285" y="3110249"/>
            <a:ext cx="1458047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/>
              <a:t>No. of Routes = 1</a:t>
            </a:r>
            <a:endParaRPr lang="en-IN" sz="132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9AE39-DD99-0CA6-A9D1-FC8A100F5C5C}"/>
              </a:ext>
            </a:extLst>
          </p:cNvPr>
          <p:cNvSpPr txBox="1"/>
          <p:nvPr/>
        </p:nvSpPr>
        <p:spPr>
          <a:xfrm>
            <a:off x="6437434" y="3105650"/>
            <a:ext cx="145264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320"/>
            </a:lvl1pPr>
          </a:lstStyle>
          <a:p>
            <a:r>
              <a:rPr lang="en-US"/>
              <a:t>No. of Routes = 0</a:t>
            </a:r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85140-555D-CC20-A210-68AB780B32F1}"/>
              </a:ext>
            </a:extLst>
          </p:cNvPr>
          <p:cNvSpPr txBox="1"/>
          <p:nvPr/>
        </p:nvSpPr>
        <p:spPr>
          <a:xfrm>
            <a:off x="10283730" y="3088023"/>
            <a:ext cx="1438214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320"/>
            </a:lvl1pPr>
          </a:lstStyle>
          <a:p>
            <a:r>
              <a:rPr lang="en-US"/>
              <a:t>No. of Routes = 6</a:t>
            </a:r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91AF4-EDA7-8C2D-2305-99496182222D}"/>
              </a:ext>
            </a:extLst>
          </p:cNvPr>
          <p:cNvSpPr txBox="1"/>
          <p:nvPr/>
        </p:nvSpPr>
        <p:spPr>
          <a:xfrm>
            <a:off x="2578833" y="6140466"/>
            <a:ext cx="150073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320"/>
            </a:lvl1pPr>
          </a:lstStyle>
          <a:p>
            <a:r>
              <a:rPr lang="en-US"/>
              <a:t>No. of Routes = 13</a:t>
            </a:r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AC1BF-C748-D4CC-512F-60CD3544CA54}"/>
              </a:ext>
            </a:extLst>
          </p:cNvPr>
          <p:cNvSpPr txBox="1"/>
          <p:nvPr/>
        </p:nvSpPr>
        <p:spPr>
          <a:xfrm>
            <a:off x="10199878" y="6140465"/>
            <a:ext cx="1503938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320"/>
            </a:lvl1pPr>
          </a:lstStyle>
          <a:p>
            <a:r>
              <a:rPr lang="en-US"/>
              <a:t>No. of Routes = 19</a:t>
            </a:r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0266F-909E-A23A-4D3A-7F994526F630}"/>
              </a:ext>
            </a:extLst>
          </p:cNvPr>
          <p:cNvSpPr txBox="1"/>
          <p:nvPr/>
        </p:nvSpPr>
        <p:spPr>
          <a:xfrm>
            <a:off x="6374326" y="6140465"/>
            <a:ext cx="1518364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320"/>
            </a:lvl1pPr>
          </a:lstStyle>
          <a:p>
            <a:r>
              <a:rPr lang="en-US"/>
              <a:t>No. of Routes = 10</a:t>
            </a:r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F629A-6079-EA0B-113A-16DE1186F02E}"/>
              </a:ext>
            </a:extLst>
          </p:cNvPr>
          <p:cNvSpPr txBox="1"/>
          <p:nvPr/>
        </p:nvSpPr>
        <p:spPr>
          <a:xfrm>
            <a:off x="159207" y="3099977"/>
            <a:ext cx="1428596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20" b="1" err="1"/>
              <a:t>Hdw</a:t>
            </a:r>
            <a:r>
              <a:rPr lang="en-US" sz="1320" b="1"/>
              <a:t> &lt;= 15 mins.</a:t>
            </a:r>
            <a:endParaRPr lang="en-IN" sz="132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FC260-6E73-AB75-84B5-9D95C7983AA7}"/>
              </a:ext>
            </a:extLst>
          </p:cNvPr>
          <p:cNvSpPr txBox="1"/>
          <p:nvPr/>
        </p:nvSpPr>
        <p:spPr>
          <a:xfrm>
            <a:off x="3938753" y="3110270"/>
            <a:ext cx="2252540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320" b="1"/>
            </a:lvl1pPr>
          </a:lstStyle>
          <a:p>
            <a:r>
              <a:rPr lang="en-US" dirty="0"/>
              <a:t>15 mins. &lt; </a:t>
            </a:r>
            <a:r>
              <a:rPr lang="en-US" dirty="0" err="1"/>
              <a:t>Hdw</a:t>
            </a:r>
            <a:r>
              <a:rPr lang="en-US" dirty="0"/>
              <a:t> &lt;= 30 mins.</a:t>
            </a:r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B541D-933A-BE5B-1450-9F48C84E91DB}"/>
              </a:ext>
            </a:extLst>
          </p:cNvPr>
          <p:cNvSpPr txBox="1"/>
          <p:nvPr/>
        </p:nvSpPr>
        <p:spPr>
          <a:xfrm>
            <a:off x="137344" y="6134457"/>
            <a:ext cx="1832553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20" b="1"/>
              <a:t>45 &lt; </a:t>
            </a:r>
            <a:r>
              <a:rPr lang="en-US" sz="1320" b="1" err="1"/>
              <a:t>Hdw</a:t>
            </a:r>
            <a:r>
              <a:rPr lang="en-US" sz="1320" b="1"/>
              <a:t> &lt;= 60 mins.</a:t>
            </a:r>
            <a:endParaRPr lang="en-IN" sz="132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6110BD-094D-71EB-D87A-AC55504FE6B4}"/>
              </a:ext>
            </a:extLst>
          </p:cNvPr>
          <p:cNvSpPr txBox="1"/>
          <p:nvPr/>
        </p:nvSpPr>
        <p:spPr>
          <a:xfrm>
            <a:off x="7788112" y="6135041"/>
            <a:ext cx="138852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20" b="1" err="1"/>
              <a:t>Hdw</a:t>
            </a:r>
            <a:r>
              <a:rPr lang="en-US" sz="1320" b="1"/>
              <a:t> &gt; 75 mins. </a:t>
            </a:r>
            <a:endParaRPr lang="en-IN" sz="132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B9D0F0-90B9-F716-5F15-CF11BF270993}"/>
              </a:ext>
            </a:extLst>
          </p:cNvPr>
          <p:cNvSpPr txBox="1"/>
          <p:nvPr/>
        </p:nvSpPr>
        <p:spPr>
          <a:xfrm>
            <a:off x="3986844" y="6131716"/>
            <a:ext cx="1821332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20" b="1"/>
              <a:t>60 &lt; </a:t>
            </a:r>
            <a:r>
              <a:rPr lang="en-US" sz="1320" b="1" err="1"/>
              <a:t>Hdw</a:t>
            </a:r>
            <a:r>
              <a:rPr lang="en-US" sz="1320" b="1"/>
              <a:t> &lt;= 75 mins.</a:t>
            </a:r>
            <a:endParaRPr lang="en-IN" sz="132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6B80-C922-7879-3CA0-FBBBC46B026D}"/>
              </a:ext>
            </a:extLst>
          </p:cNvPr>
          <p:cNvSpPr txBox="1"/>
          <p:nvPr/>
        </p:nvSpPr>
        <p:spPr>
          <a:xfrm>
            <a:off x="7766425" y="3105650"/>
            <a:ext cx="2284600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320" b="1"/>
            </a:lvl1pPr>
          </a:lstStyle>
          <a:p>
            <a:r>
              <a:rPr lang="en-US"/>
              <a:t>30 mins. &lt; </a:t>
            </a:r>
            <a:r>
              <a:rPr lang="en-US" err="1"/>
              <a:t>Hdw</a:t>
            </a:r>
            <a:r>
              <a:rPr lang="en-US"/>
              <a:t> &lt;= 45 mins.</a:t>
            </a:r>
            <a:endParaRPr lang="en-I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79D413-688F-52E1-12B4-74638C71FFD2}"/>
              </a:ext>
            </a:extLst>
          </p:cNvPr>
          <p:cNvGrpSpPr/>
          <p:nvPr/>
        </p:nvGrpSpPr>
        <p:grpSpPr>
          <a:xfrm>
            <a:off x="8177849" y="3474512"/>
            <a:ext cx="3134550" cy="2680239"/>
            <a:chOff x="8177849" y="3474512"/>
            <a:chExt cx="3134550" cy="26802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0BAAAA-3A7B-B25D-61D8-AC0609410BB8}"/>
                </a:ext>
              </a:extLst>
            </p:cNvPr>
            <p:cNvSpPr txBox="1"/>
            <p:nvPr/>
          </p:nvSpPr>
          <p:spPr>
            <a:xfrm>
              <a:off x="9694483" y="5786444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Gondal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414986-D246-9238-C030-13D65CBF5736}"/>
                </a:ext>
              </a:extLst>
            </p:cNvPr>
            <p:cNvSpPr txBox="1"/>
            <p:nvPr/>
          </p:nvSpPr>
          <p:spPr>
            <a:xfrm>
              <a:off x="8601225" y="4284049"/>
              <a:ext cx="5536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Raiya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D8A68E-72E9-CE6C-52F1-92F561FE4AC3}"/>
                </a:ext>
              </a:extLst>
            </p:cNvPr>
            <p:cNvSpPr txBox="1"/>
            <p:nvPr/>
          </p:nvSpPr>
          <p:spPr>
            <a:xfrm>
              <a:off x="8177849" y="4550803"/>
              <a:ext cx="8321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Saurashtra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University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67F2AA-3178-461F-2AF2-F51F2766DD83}"/>
                </a:ext>
              </a:extLst>
            </p:cNvPr>
            <p:cNvSpPr txBox="1"/>
            <p:nvPr/>
          </p:nvSpPr>
          <p:spPr>
            <a:xfrm>
              <a:off x="8597197" y="5739253"/>
              <a:ext cx="8718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Govt. Engg. College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624E3C-E942-3FB7-B610-E5EDB5271C69}"/>
                </a:ext>
              </a:extLst>
            </p:cNvPr>
            <p:cNvSpPr txBox="1"/>
            <p:nvPr/>
          </p:nvSpPr>
          <p:spPr>
            <a:xfrm>
              <a:off x="9069536" y="5264750"/>
              <a:ext cx="5532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Mavdi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F4519B-B062-DF7F-757D-BD76291AB26C}"/>
                </a:ext>
              </a:extLst>
            </p:cNvPr>
            <p:cNvSpPr txBox="1"/>
            <p:nvPr/>
          </p:nvSpPr>
          <p:spPr>
            <a:xfrm>
              <a:off x="10677574" y="4942008"/>
              <a:ext cx="4833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Aji Dam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0229BD-7117-1077-B659-B4F8189BBFF1}"/>
                </a:ext>
              </a:extLst>
            </p:cNvPr>
            <p:cNvSpPr txBox="1"/>
            <p:nvPr/>
          </p:nvSpPr>
          <p:spPr>
            <a:xfrm>
              <a:off x="10019378" y="5563819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Kothariya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99FE4C-C17F-F8BC-64D0-CEFEF838F739}"/>
                </a:ext>
              </a:extLst>
            </p:cNvPr>
            <p:cNvSpPr txBox="1"/>
            <p:nvPr/>
          </p:nvSpPr>
          <p:spPr>
            <a:xfrm>
              <a:off x="9472382" y="5602572"/>
              <a:ext cx="5756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Vavdi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F07F98-6041-4E7B-A9B8-5AB5E9A5A7D8}"/>
                </a:ext>
              </a:extLst>
            </p:cNvPr>
            <p:cNvSpPr txBox="1"/>
            <p:nvPr/>
          </p:nvSpPr>
          <p:spPr>
            <a:xfrm>
              <a:off x="8186323" y="3682261"/>
              <a:ext cx="10067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Ghanteshwar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FD5B6C-2179-11D8-36C2-08A40CB0475A}"/>
                </a:ext>
              </a:extLst>
            </p:cNvPr>
            <p:cNvSpPr txBox="1"/>
            <p:nvPr/>
          </p:nvSpPr>
          <p:spPr>
            <a:xfrm>
              <a:off x="8990362" y="3893125"/>
              <a:ext cx="823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Madhapar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74A89B-9556-857A-6419-AB73399BCA34}"/>
                </a:ext>
              </a:extLst>
            </p:cNvPr>
            <p:cNvSpPr txBox="1"/>
            <p:nvPr/>
          </p:nvSpPr>
          <p:spPr>
            <a:xfrm>
              <a:off x="10246817" y="4096323"/>
              <a:ext cx="8238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Greenland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A1BC75-A13A-7775-F6BA-C9C847EF1347}"/>
                </a:ext>
              </a:extLst>
            </p:cNvPr>
            <p:cNvSpPr txBox="1"/>
            <p:nvPr/>
          </p:nvSpPr>
          <p:spPr>
            <a:xfrm>
              <a:off x="9787932" y="4497053"/>
              <a:ext cx="575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Trikon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Baug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BF05629-D3A4-30C8-3878-83CD34151138}"/>
                </a:ext>
              </a:extLst>
            </p:cNvPr>
            <p:cNvSpPr txBox="1"/>
            <p:nvPr/>
          </p:nvSpPr>
          <p:spPr>
            <a:xfrm>
              <a:off x="10175304" y="3474512"/>
              <a:ext cx="11370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150ft Jamnagar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Crossing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DC374A-A205-707E-EF6A-C5A7E9AC3B11}"/>
                </a:ext>
              </a:extLst>
            </p:cNvPr>
            <p:cNvSpPr txBox="1"/>
            <p:nvPr/>
          </p:nvSpPr>
          <p:spPr>
            <a:xfrm>
              <a:off x="9366066" y="3774648"/>
              <a:ext cx="10156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Santoshinagar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51E092-8CA0-E7BC-CAE0-56073340EBD3}"/>
                </a:ext>
              </a:extLst>
            </p:cNvPr>
            <p:cNvSpPr txBox="1"/>
            <p:nvPr/>
          </p:nvSpPr>
          <p:spPr>
            <a:xfrm>
              <a:off x="9066913" y="4881260"/>
              <a:ext cx="7005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KKV Hall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6A688C-D804-4FD9-2F88-4887B5FF6BCA}"/>
                </a:ext>
              </a:extLst>
            </p:cNvPr>
            <p:cNvSpPr txBox="1"/>
            <p:nvPr/>
          </p:nvSpPr>
          <p:spPr>
            <a:xfrm>
              <a:off x="8474641" y="5033438"/>
              <a:ext cx="60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Galaxy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AD1C35-A0BD-1E26-969D-519A04F1231C}"/>
              </a:ext>
            </a:extLst>
          </p:cNvPr>
          <p:cNvGrpSpPr/>
          <p:nvPr/>
        </p:nvGrpSpPr>
        <p:grpSpPr>
          <a:xfrm>
            <a:off x="4367849" y="3474512"/>
            <a:ext cx="3134550" cy="2680239"/>
            <a:chOff x="8177849" y="3474512"/>
            <a:chExt cx="3134550" cy="268023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C3BAC3-91C1-C254-E821-9CE19D0F4CA0}"/>
                </a:ext>
              </a:extLst>
            </p:cNvPr>
            <p:cNvSpPr txBox="1"/>
            <p:nvPr/>
          </p:nvSpPr>
          <p:spPr>
            <a:xfrm>
              <a:off x="9694483" y="5786444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Gondal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D747A9-C3A9-669C-0E83-6677FE9101BA}"/>
                </a:ext>
              </a:extLst>
            </p:cNvPr>
            <p:cNvSpPr txBox="1"/>
            <p:nvPr/>
          </p:nvSpPr>
          <p:spPr>
            <a:xfrm>
              <a:off x="8601225" y="4284049"/>
              <a:ext cx="5536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Raiya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BF994CB-F578-3C13-648C-0B071DE4487E}"/>
                </a:ext>
              </a:extLst>
            </p:cNvPr>
            <p:cNvSpPr txBox="1"/>
            <p:nvPr/>
          </p:nvSpPr>
          <p:spPr>
            <a:xfrm>
              <a:off x="8177849" y="4550803"/>
              <a:ext cx="8321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Saurashtra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University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D0A65A-ABF1-B375-9C5A-D4954E5DD25B}"/>
                </a:ext>
              </a:extLst>
            </p:cNvPr>
            <p:cNvSpPr txBox="1"/>
            <p:nvPr/>
          </p:nvSpPr>
          <p:spPr>
            <a:xfrm>
              <a:off x="8597197" y="5739253"/>
              <a:ext cx="8718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Govt. Engg. College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0EE939-B237-6D3D-8BD7-CD454AE7F66C}"/>
                </a:ext>
              </a:extLst>
            </p:cNvPr>
            <p:cNvSpPr txBox="1"/>
            <p:nvPr/>
          </p:nvSpPr>
          <p:spPr>
            <a:xfrm>
              <a:off x="9069536" y="5264750"/>
              <a:ext cx="5532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Mavdi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18DE30-79EB-E2E8-4B9D-DD49A6962F78}"/>
                </a:ext>
              </a:extLst>
            </p:cNvPr>
            <p:cNvSpPr txBox="1"/>
            <p:nvPr/>
          </p:nvSpPr>
          <p:spPr>
            <a:xfrm>
              <a:off x="10677574" y="4942008"/>
              <a:ext cx="4833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Aji Dam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0D2E9E-5A20-43B0-AE78-5C6AE918A0A7}"/>
                </a:ext>
              </a:extLst>
            </p:cNvPr>
            <p:cNvSpPr txBox="1"/>
            <p:nvPr/>
          </p:nvSpPr>
          <p:spPr>
            <a:xfrm>
              <a:off x="10019378" y="5563819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Kothariya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1C5594-D4DD-4A16-1286-F5E86AF2FBB5}"/>
                </a:ext>
              </a:extLst>
            </p:cNvPr>
            <p:cNvSpPr txBox="1"/>
            <p:nvPr/>
          </p:nvSpPr>
          <p:spPr>
            <a:xfrm>
              <a:off x="9472382" y="5602572"/>
              <a:ext cx="5756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Vavdi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FE4979-A3D5-863E-5CF8-D24D26E0C3F6}"/>
                </a:ext>
              </a:extLst>
            </p:cNvPr>
            <p:cNvSpPr txBox="1"/>
            <p:nvPr/>
          </p:nvSpPr>
          <p:spPr>
            <a:xfrm>
              <a:off x="8186323" y="3682261"/>
              <a:ext cx="10067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Ghanteshwar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E9F83F-59AC-D36D-18A9-2578506074D6}"/>
                </a:ext>
              </a:extLst>
            </p:cNvPr>
            <p:cNvSpPr txBox="1"/>
            <p:nvPr/>
          </p:nvSpPr>
          <p:spPr>
            <a:xfrm>
              <a:off x="8990362" y="3893125"/>
              <a:ext cx="823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Madhapar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53B5C96-C7F6-BF72-CAC2-BE5FBA52A353}"/>
                </a:ext>
              </a:extLst>
            </p:cNvPr>
            <p:cNvSpPr txBox="1"/>
            <p:nvPr/>
          </p:nvSpPr>
          <p:spPr>
            <a:xfrm>
              <a:off x="10246817" y="4096323"/>
              <a:ext cx="8238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Greenland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1640FE-D2F1-C83C-187A-277E54ED4AC7}"/>
                </a:ext>
              </a:extLst>
            </p:cNvPr>
            <p:cNvSpPr txBox="1"/>
            <p:nvPr/>
          </p:nvSpPr>
          <p:spPr>
            <a:xfrm>
              <a:off x="9787932" y="4497053"/>
              <a:ext cx="575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Trikon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Baug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B8E070-F686-9E4B-74AD-6692C05F3DC9}"/>
                </a:ext>
              </a:extLst>
            </p:cNvPr>
            <p:cNvSpPr txBox="1"/>
            <p:nvPr/>
          </p:nvSpPr>
          <p:spPr>
            <a:xfrm>
              <a:off x="10175304" y="3474512"/>
              <a:ext cx="11370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150ft Jamnagar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Crossing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D84436-4D01-1789-4B07-93406CFD414F}"/>
                </a:ext>
              </a:extLst>
            </p:cNvPr>
            <p:cNvSpPr txBox="1"/>
            <p:nvPr/>
          </p:nvSpPr>
          <p:spPr>
            <a:xfrm>
              <a:off x="9366066" y="3774648"/>
              <a:ext cx="10156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Santoshinagar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7002EB6-43CF-3F22-9DDF-AF55F2F1CE19}"/>
                </a:ext>
              </a:extLst>
            </p:cNvPr>
            <p:cNvSpPr txBox="1"/>
            <p:nvPr/>
          </p:nvSpPr>
          <p:spPr>
            <a:xfrm>
              <a:off x="9066913" y="4881260"/>
              <a:ext cx="7005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KKV Hall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87433C-7308-0F99-2016-40B0751FE68E}"/>
                </a:ext>
              </a:extLst>
            </p:cNvPr>
            <p:cNvSpPr txBox="1"/>
            <p:nvPr/>
          </p:nvSpPr>
          <p:spPr>
            <a:xfrm>
              <a:off x="8474641" y="5033438"/>
              <a:ext cx="60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Galaxy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BF6C755-91AA-8900-6251-3A158489E780}"/>
              </a:ext>
            </a:extLst>
          </p:cNvPr>
          <p:cNvGrpSpPr/>
          <p:nvPr/>
        </p:nvGrpSpPr>
        <p:grpSpPr>
          <a:xfrm>
            <a:off x="557849" y="3474512"/>
            <a:ext cx="3134550" cy="2680239"/>
            <a:chOff x="8177849" y="3474512"/>
            <a:chExt cx="3134550" cy="268023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9F2289-26A4-2558-8669-7FFC01488C4C}"/>
                </a:ext>
              </a:extLst>
            </p:cNvPr>
            <p:cNvSpPr txBox="1"/>
            <p:nvPr/>
          </p:nvSpPr>
          <p:spPr>
            <a:xfrm>
              <a:off x="9694483" y="5786444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Gondal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3822E83-90C1-59EE-E607-0764E2CC4D0B}"/>
                </a:ext>
              </a:extLst>
            </p:cNvPr>
            <p:cNvSpPr txBox="1"/>
            <p:nvPr/>
          </p:nvSpPr>
          <p:spPr>
            <a:xfrm>
              <a:off x="8601225" y="4284049"/>
              <a:ext cx="5536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Raiya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09E306-F6BB-2351-24F6-FDB0EDB385AF}"/>
                </a:ext>
              </a:extLst>
            </p:cNvPr>
            <p:cNvSpPr txBox="1"/>
            <p:nvPr/>
          </p:nvSpPr>
          <p:spPr>
            <a:xfrm>
              <a:off x="8177849" y="4550803"/>
              <a:ext cx="8321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Saurashtra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University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5E5D6F7-0B87-5C8C-0DD8-BDCD0BECDDFD}"/>
                </a:ext>
              </a:extLst>
            </p:cNvPr>
            <p:cNvSpPr txBox="1"/>
            <p:nvPr/>
          </p:nvSpPr>
          <p:spPr>
            <a:xfrm>
              <a:off x="8597197" y="5739253"/>
              <a:ext cx="8718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Govt. Engg. College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DE9ED3E-AFAB-C592-122B-6311BE975B8B}"/>
                </a:ext>
              </a:extLst>
            </p:cNvPr>
            <p:cNvSpPr txBox="1"/>
            <p:nvPr/>
          </p:nvSpPr>
          <p:spPr>
            <a:xfrm>
              <a:off x="9069536" y="5264750"/>
              <a:ext cx="5532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Mavdi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F461921-BF13-CCE9-E476-5867D0A8D243}"/>
                </a:ext>
              </a:extLst>
            </p:cNvPr>
            <p:cNvSpPr txBox="1"/>
            <p:nvPr/>
          </p:nvSpPr>
          <p:spPr>
            <a:xfrm>
              <a:off x="10677574" y="4942008"/>
              <a:ext cx="4833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Aji Dam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1F4BC1-A377-BF6C-6CA9-BF726302138D}"/>
                </a:ext>
              </a:extLst>
            </p:cNvPr>
            <p:cNvSpPr txBox="1"/>
            <p:nvPr/>
          </p:nvSpPr>
          <p:spPr>
            <a:xfrm>
              <a:off x="10019378" y="5563819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Kothariya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4C85D3B-DB6F-C87E-FEE5-D7A4B72CE351}"/>
                </a:ext>
              </a:extLst>
            </p:cNvPr>
            <p:cNvSpPr txBox="1"/>
            <p:nvPr/>
          </p:nvSpPr>
          <p:spPr>
            <a:xfrm>
              <a:off x="9472382" y="5602572"/>
              <a:ext cx="5756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Vavdi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331E3C3-CE3E-BAC4-9B8A-CE4C4EFF45D9}"/>
                </a:ext>
              </a:extLst>
            </p:cNvPr>
            <p:cNvSpPr txBox="1"/>
            <p:nvPr/>
          </p:nvSpPr>
          <p:spPr>
            <a:xfrm>
              <a:off x="8186323" y="3682261"/>
              <a:ext cx="10067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Ghanteshwar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8E5592-58A2-1C22-A2C7-399D5F4D3C33}"/>
                </a:ext>
              </a:extLst>
            </p:cNvPr>
            <p:cNvSpPr txBox="1"/>
            <p:nvPr/>
          </p:nvSpPr>
          <p:spPr>
            <a:xfrm>
              <a:off x="8990362" y="3893125"/>
              <a:ext cx="823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Madhapar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FAD3FFE-3DD3-E773-BD80-9A195E7E158D}"/>
                </a:ext>
              </a:extLst>
            </p:cNvPr>
            <p:cNvSpPr txBox="1"/>
            <p:nvPr/>
          </p:nvSpPr>
          <p:spPr>
            <a:xfrm>
              <a:off x="10246817" y="4096323"/>
              <a:ext cx="8238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Greenland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748DA2C-C0C1-066B-0557-F28507A882C3}"/>
                </a:ext>
              </a:extLst>
            </p:cNvPr>
            <p:cNvSpPr txBox="1"/>
            <p:nvPr/>
          </p:nvSpPr>
          <p:spPr>
            <a:xfrm>
              <a:off x="9787932" y="4497053"/>
              <a:ext cx="575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Trikon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Baug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50CF00C-CE8F-1B5D-EE7F-0496076B89E8}"/>
                </a:ext>
              </a:extLst>
            </p:cNvPr>
            <p:cNvSpPr txBox="1"/>
            <p:nvPr/>
          </p:nvSpPr>
          <p:spPr>
            <a:xfrm>
              <a:off x="10175304" y="3474512"/>
              <a:ext cx="11370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150ft Jamnagar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Crossing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75D8268-0A3D-D169-8C33-F2B18302A3BF}"/>
                </a:ext>
              </a:extLst>
            </p:cNvPr>
            <p:cNvSpPr txBox="1"/>
            <p:nvPr/>
          </p:nvSpPr>
          <p:spPr>
            <a:xfrm>
              <a:off x="9366066" y="3774648"/>
              <a:ext cx="10156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Santoshinagar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697083A-F4D1-2496-8D49-35C2269488FC}"/>
                </a:ext>
              </a:extLst>
            </p:cNvPr>
            <p:cNvSpPr txBox="1"/>
            <p:nvPr/>
          </p:nvSpPr>
          <p:spPr>
            <a:xfrm>
              <a:off x="9066913" y="4881260"/>
              <a:ext cx="7005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KKV Hall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97D860E-DDF2-9E05-E041-48D4A350EE39}"/>
                </a:ext>
              </a:extLst>
            </p:cNvPr>
            <p:cNvSpPr txBox="1"/>
            <p:nvPr/>
          </p:nvSpPr>
          <p:spPr>
            <a:xfrm>
              <a:off x="8474641" y="5033438"/>
              <a:ext cx="60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Galaxy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BE0637-C0EB-B4E4-0819-FD9E2B9932FF}"/>
              </a:ext>
            </a:extLst>
          </p:cNvPr>
          <p:cNvGrpSpPr/>
          <p:nvPr/>
        </p:nvGrpSpPr>
        <p:grpSpPr>
          <a:xfrm>
            <a:off x="8177849" y="432904"/>
            <a:ext cx="3134550" cy="2680239"/>
            <a:chOff x="8177849" y="3474512"/>
            <a:chExt cx="3134550" cy="268023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A396033-AB99-E048-4BF8-781D8C50B49C}"/>
                </a:ext>
              </a:extLst>
            </p:cNvPr>
            <p:cNvSpPr txBox="1"/>
            <p:nvPr/>
          </p:nvSpPr>
          <p:spPr>
            <a:xfrm>
              <a:off x="9694483" y="5786444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Gondal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1BA80AF-B455-784D-AACB-9232B1B15F5C}"/>
                </a:ext>
              </a:extLst>
            </p:cNvPr>
            <p:cNvSpPr txBox="1"/>
            <p:nvPr/>
          </p:nvSpPr>
          <p:spPr>
            <a:xfrm>
              <a:off x="8601225" y="4284049"/>
              <a:ext cx="5536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Raiya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EBC1A29-BE54-3325-7C4A-4F3AE898AD11}"/>
                </a:ext>
              </a:extLst>
            </p:cNvPr>
            <p:cNvSpPr txBox="1"/>
            <p:nvPr/>
          </p:nvSpPr>
          <p:spPr>
            <a:xfrm>
              <a:off x="8177849" y="4550803"/>
              <a:ext cx="8321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Saurashtra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University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CCF0EAD-A866-BFA5-73E2-91BD1028E139}"/>
                </a:ext>
              </a:extLst>
            </p:cNvPr>
            <p:cNvSpPr txBox="1"/>
            <p:nvPr/>
          </p:nvSpPr>
          <p:spPr>
            <a:xfrm>
              <a:off x="8597197" y="5739253"/>
              <a:ext cx="8718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Govt. Engg. College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7A7871-5A58-74D7-0567-90B0829C033B}"/>
                </a:ext>
              </a:extLst>
            </p:cNvPr>
            <p:cNvSpPr txBox="1"/>
            <p:nvPr/>
          </p:nvSpPr>
          <p:spPr>
            <a:xfrm>
              <a:off x="9069536" y="5264750"/>
              <a:ext cx="5532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Mavdi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3E6F2AC-3270-CD22-B5B5-08453DB3FFEF}"/>
                </a:ext>
              </a:extLst>
            </p:cNvPr>
            <p:cNvSpPr txBox="1"/>
            <p:nvPr/>
          </p:nvSpPr>
          <p:spPr>
            <a:xfrm>
              <a:off x="10677574" y="4942008"/>
              <a:ext cx="4833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Aji Dam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F1F6124-ABE0-C588-C149-4021620E5CBA}"/>
                </a:ext>
              </a:extLst>
            </p:cNvPr>
            <p:cNvSpPr txBox="1"/>
            <p:nvPr/>
          </p:nvSpPr>
          <p:spPr>
            <a:xfrm>
              <a:off x="10019378" y="5563819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Kothariya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8CA26DF-2675-A196-BEDE-0BD694183EDD}"/>
                </a:ext>
              </a:extLst>
            </p:cNvPr>
            <p:cNvSpPr txBox="1"/>
            <p:nvPr/>
          </p:nvSpPr>
          <p:spPr>
            <a:xfrm>
              <a:off x="9472382" y="5602572"/>
              <a:ext cx="5756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Vavdi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4FB0196-8084-68E3-E8E4-D26DAB739B67}"/>
                </a:ext>
              </a:extLst>
            </p:cNvPr>
            <p:cNvSpPr txBox="1"/>
            <p:nvPr/>
          </p:nvSpPr>
          <p:spPr>
            <a:xfrm>
              <a:off x="8186323" y="3682261"/>
              <a:ext cx="10067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Ghanteshwar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2C06565-84CB-C2F0-04B4-36EAC5836BB1}"/>
                </a:ext>
              </a:extLst>
            </p:cNvPr>
            <p:cNvSpPr txBox="1"/>
            <p:nvPr/>
          </p:nvSpPr>
          <p:spPr>
            <a:xfrm>
              <a:off x="8990362" y="3893125"/>
              <a:ext cx="823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Madhapar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B1FD0D9-F8AB-27C0-ACE2-C82B95081496}"/>
                </a:ext>
              </a:extLst>
            </p:cNvPr>
            <p:cNvSpPr txBox="1"/>
            <p:nvPr/>
          </p:nvSpPr>
          <p:spPr>
            <a:xfrm>
              <a:off x="10246817" y="4096323"/>
              <a:ext cx="8238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Greenland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1F548D3-E75B-1123-FADB-72F97C3B011B}"/>
                </a:ext>
              </a:extLst>
            </p:cNvPr>
            <p:cNvSpPr txBox="1"/>
            <p:nvPr/>
          </p:nvSpPr>
          <p:spPr>
            <a:xfrm>
              <a:off x="9787932" y="4497053"/>
              <a:ext cx="575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Trikon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Baug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9C9B723-4517-7006-8E5C-120F32951029}"/>
                </a:ext>
              </a:extLst>
            </p:cNvPr>
            <p:cNvSpPr txBox="1"/>
            <p:nvPr/>
          </p:nvSpPr>
          <p:spPr>
            <a:xfrm>
              <a:off x="10175304" y="3474512"/>
              <a:ext cx="11370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150ft Jamnagar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Crossing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580047A-450D-9BFC-B64C-0A442691E9E6}"/>
                </a:ext>
              </a:extLst>
            </p:cNvPr>
            <p:cNvSpPr txBox="1"/>
            <p:nvPr/>
          </p:nvSpPr>
          <p:spPr>
            <a:xfrm>
              <a:off x="9366066" y="3774648"/>
              <a:ext cx="10156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Santoshinagar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C79339-3464-4D5C-757D-B1A9F249DD1E}"/>
                </a:ext>
              </a:extLst>
            </p:cNvPr>
            <p:cNvSpPr txBox="1"/>
            <p:nvPr/>
          </p:nvSpPr>
          <p:spPr>
            <a:xfrm>
              <a:off x="9066913" y="4881260"/>
              <a:ext cx="7005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KKV Hall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ED8DDC1-39B0-C972-5C28-EC6DB06FA88D}"/>
                </a:ext>
              </a:extLst>
            </p:cNvPr>
            <p:cNvSpPr txBox="1"/>
            <p:nvPr/>
          </p:nvSpPr>
          <p:spPr>
            <a:xfrm>
              <a:off x="8474641" y="5033438"/>
              <a:ext cx="60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Galaxy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5AE13C3-84B4-94C9-15C3-0547DFEA9DCB}"/>
              </a:ext>
            </a:extLst>
          </p:cNvPr>
          <p:cNvGrpSpPr/>
          <p:nvPr/>
        </p:nvGrpSpPr>
        <p:grpSpPr>
          <a:xfrm>
            <a:off x="4367849" y="432904"/>
            <a:ext cx="3134550" cy="2680239"/>
            <a:chOff x="8177849" y="3474512"/>
            <a:chExt cx="3134550" cy="268023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F334DA0-56D0-1A01-A3AA-AA52F6A9F04A}"/>
                </a:ext>
              </a:extLst>
            </p:cNvPr>
            <p:cNvSpPr txBox="1"/>
            <p:nvPr/>
          </p:nvSpPr>
          <p:spPr>
            <a:xfrm>
              <a:off x="9694483" y="5786444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Gondal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E22F47B-F7A7-57F3-4B99-AEB8BF8233B8}"/>
                </a:ext>
              </a:extLst>
            </p:cNvPr>
            <p:cNvSpPr txBox="1"/>
            <p:nvPr/>
          </p:nvSpPr>
          <p:spPr>
            <a:xfrm>
              <a:off x="8601225" y="4284049"/>
              <a:ext cx="5536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Raiya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DCDA2E1-BAAF-76EF-3245-8B96CB62535A}"/>
                </a:ext>
              </a:extLst>
            </p:cNvPr>
            <p:cNvSpPr txBox="1"/>
            <p:nvPr/>
          </p:nvSpPr>
          <p:spPr>
            <a:xfrm>
              <a:off x="8177849" y="4550803"/>
              <a:ext cx="8321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Saurashtra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University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2CC4DA1-5960-E197-2A38-380E1AA5659F}"/>
                </a:ext>
              </a:extLst>
            </p:cNvPr>
            <p:cNvSpPr txBox="1"/>
            <p:nvPr/>
          </p:nvSpPr>
          <p:spPr>
            <a:xfrm>
              <a:off x="8597197" y="5739253"/>
              <a:ext cx="8718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Govt. Engg. College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9FD1DA6-6773-7ED8-707D-EDC09AB9BEF1}"/>
                </a:ext>
              </a:extLst>
            </p:cNvPr>
            <p:cNvSpPr txBox="1"/>
            <p:nvPr/>
          </p:nvSpPr>
          <p:spPr>
            <a:xfrm>
              <a:off x="9069536" y="5264750"/>
              <a:ext cx="5532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Mavdi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E8E3B21-290C-E174-7A32-13BF8B5DD16B}"/>
                </a:ext>
              </a:extLst>
            </p:cNvPr>
            <p:cNvSpPr txBox="1"/>
            <p:nvPr/>
          </p:nvSpPr>
          <p:spPr>
            <a:xfrm>
              <a:off x="10677574" y="4942008"/>
              <a:ext cx="4833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Aji Dam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90F4A2C-8409-F02F-E29E-F2A6654358F3}"/>
                </a:ext>
              </a:extLst>
            </p:cNvPr>
            <p:cNvSpPr txBox="1"/>
            <p:nvPr/>
          </p:nvSpPr>
          <p:spPr>
            <a:xfrm>
              <a:off x="10019378" y="5563819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Kothariya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13CF6D3-8C12-F6CC-23B1-20C42516611F}"/>
                </a:ext>
              </a:extLst>
            </p:cNvPr>
            <p:cNvSpPr txBox="1"/>
            <p:nvPr/>
          </p:nvSpPr>
          <p:spPr>
            <a:xfrm>
              <a:off x="9472382" y="5602572"/>
              <a:ext cx="5756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Vavdi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D308941-6D15-EB04-6CAE-87A21B07AD68}"/>
                </a:ext>
              </a:extLst>
            </p:cNvPr>
            <p:cNvSpPr txBox="1"/>
            <p:nvPr/>
          </p:nvSpPr>
          <p:spPr>
            <a:xfrm>
              <a:off x="8186323" y="3682261"/>
              <a:ext cx="10067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Ghanteshwar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534EC08-DC6E-8CDF-4A0A-EC3133DA4CF5}"/>
                </a:ext>
              </a:extLst>
            </p:cNvPr>
            <p:cNvSpPr txBox="1"/>
            <p:nvPr/>
          </p:nvSpPr>
          <p:spPr>
            <a:xfrm>
              <a:off x="8990362" y="3893125"/>
              <a:ext cx="823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Madhapar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06AF97A-A792-5E49-CC1B-6E0247ED1EE6}"/>
                </a:ext>
              </a:extLst>
            </p:cNvPr>
            <p:cNvSpPr txBox="1"/>
            <p:nvPr/>
          </p:nvSpPr>
          <p:spPr>
            <a:xfrm>
              <a:off x="10246817" y="4096323"/>
              <a:ext cx="8238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Greenland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165179F-EE60-46B6-9029-00E4B41E926B}"/>
                </a:ext>
              </a:extLst>
            </p:cNvPr>
            <p:cNvSpPr txBox="1"/>
            <p:nvPr/>
          </p:nvSpPr>
          <p:spPr>
            <a:xfrm>
              <a:off x="9787932" y="4497053"/>
              <a:ext cx="575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Trikon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Baug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54975E-5F8D-F4DC-6B19-4B51601B2E52}"/>
                </a:ext>
              </a:extLst>
            </p:cNvPr>
            <p:cNvSpPr txBox="1"/>
            <p:nvPr/>
          </p:nvSpPr>
          <p:spPr>
            <a:xfrm>
              <a:off x="10175304" y="3474512"/>
              <a:ext cx="11370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150ft Jamnagar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Crossing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56BDE74-EFBC-2479-840D-59F4846203D1}"/>
                </a:ext>
              </a:extLst>
            </p:cNvPr>
            <p:cNvSpPr txBox="1"/>
            <p:nvPr/>
          </p:nvSpPr>
          <p:spPr>
            <a:xfrm>
              <a:off x="9366066" y="3774648"/>
              <a:ext cx="10156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Santoshinagar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A56FEA2-7637-8C53-1A21-B860CB0B2755}"/>
                </a:ext>
              </a:extLst>
            </p:cNvPr>
            <p:cNvSpPr txBox="1"/>
            <p:nvPr/>
          </p:nvSpPr>
          <p:spPr>
            <a:xfrm>
              <a:off x="9066913" y="4881260"/>
              <a:ext cx="7005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KKV Hall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394362F-6168-9696-77EA-BA0C22DEE0A6}"/>
                </a:ext>
              </a:extLst>
            </p:cNvPr>
            <p:cNvSpPr txBox="1"/>
            <p:nvPr/>
          </p:nvSpPr>
          <p:spPr>
            <a:xfrm>
              <a:off x="8474641" y="5033438"/>
              <a:ext cx="60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Galaxy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2E2267B-465B-63C4-92D7-C9C6E7D78AEF}"/>
              </a:ext>
            </a:extLst>
          </p:cNvPr>
          <p:cNvGrpSpPr/>
          <p:nvPr/>
        </p:nvGrpSpPr>
        <p:grpSpPr>
          <a:xfrm>
            <a:off x="557849" y="432904"/>
            <a:ext cx="3134550" cy="2680239"/>
            <a:chOff x="8177849" y="3474512"/>
            <a:chExt cx="3134550" cy="268023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A84E015-D84A-4FCF-10EF-1F97E252BD29}"/>
                </a:ext>
              </a:extLst>
            </p:cNvPr>
            <p:cNvSpPr txBox="1"/>
            <p:nvPr/>
          </p:nvSpPr>
          <p:spPr>
            <a:xfrm>
              <a:off x="9694483" y="5786444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Gondal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36CEFAD-06B5-C4F4-A98D-6BA98B639EAB}"/>
                </a:ext>
              </a:extLst>
            </p:cNvPr>
            <p:cNvSpPr txBox="1"/>
            <p:nvPr/>
          </p:nvSpPr>
          <p:spPr>
            <a:xfrm>
              <a:off x="8601225" y="4284049"/>
              <a:ext cx="5536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Raiya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24F79BE-0EC1-7241-B124-6B47A15900F1}"/>
                </a:ext>
              </a:extLst>
            </p:cNvPr>
            <p:cNvSpPr txBox="1"/>
            <p:nvPr/>
          </p:nvSpPr>
          <p:spPr>
            <a:xfrm>
              <a:off x="8177849" y="4550803"/>
              <a:ext cx="8321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Saurashtra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University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8B6CD1E-2B5B-236E-2FC0-804417449A11}"/>
                </a:ext>
              </a:extLst>
            </p:cNvPr>
            <p:cNvSpPr txBox="1"/>
            <p:nvPr/>
          </p:nvSpPr>
          <p:spPr>
            <a:xfrm>
              <a:off x="8597197" y="5739253"/>
              <a:ext cx="87181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Govt. Engg. College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C2686CC-27E2-A78F-E3BD-C71A6F3A627C}"/>
                </a:ext>
              </a:extLst>
            </p:cNvPr>
            <p:cNvSpPr txBox="1"/>
            <p:nvPr/>
          </p:nvSpPr>
          <p:spPr>
            <a:xfrm>
              <a:off x="9069536" y="5264750"/>
              <a:ext cx="5532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Mavdi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AF5C726-4103-3555-7D50-F90A7553DE0E}"/>
                </a:ext>
              </a:extLst>
            </p:cNvPr>
            <p:cNvSpPr txBox="1"/>
            <p:nvPr/>
          </p:nvSpPr>
          <p:spPr>
            <a:xfrm>
              <a:off x="10677574" y="4942008"/>
              <a:ext cx="48333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Aji Dam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4650DB2-C5AD-22EC-9EBC-7AED5E6EA2B8}"/>
                </a:ext>
              </a:extLst>
            </p:cNvPr>
            <p:cNvSpPr txBox="1"/>
            <p:nvPr/>
          </p:nvSpPr>
          <p:spPr>
            <a:xfrm>
              <a:off x="10019378" y="5563819"/>
              <a:ext cx="7713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Kothariya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7275193-20E4-349D-FE8E-D1FAC1C4F5AD}"/>
                </a:ext>
              </a:extLst>
            </p:cNvPr>
            <p:cNvSpPr txBox="1"/>
            <p:nvPr/>
          </p:nvSpPr>
          <p:spPr>
            <a:xfrm>
              <a:off x="9472382" y="5602572"/>
              <a:ext cx="5756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Vavdi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A496715-D488-BA85-CE26-DCCC8046A110}"/>
                </a:ext>
              </a:extLst>
            </p:cNvPr>
            <p:cNvSpPr txBox="1"/>
            <p:nvPr/>
          </p:nvSpPr>
          <p:spPr>
            <a:xfrm>
              <a:off x="8186323" y="3682261"/>
              <a:ext cx="10067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Ghanteshwar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FF409B5-658A-3245-22C3-F7BEB9DE9384}"/>
                </a:ext>
              </a:extLst>
            </p:cNvPr>
            <p:cNvSpPr txBox="1"/>
            <p:nvPr/>
          </p:nvSpPr>
          <p:spPr>
            <a:xfrm>
              <a:off x="8990362" y="3893125"/>
              <a:ext cx="823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Madhapar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FCE4D5F-ACCF-A626-3FE5-A9DB2E70AD1F}"/>
                </a:ext>
              </a:extLst>
            </p:cNvPr>
            <p:cNvSpPr txBox="1"/>
            <p:nvPr/>
          </p:nvSpPr>
          <p:spPr>
            <a:xfrm>
              <a:off x="10246817" y="4096323"/>
              <a:ext cx="8238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Greenland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8C2D598-A898-ED16-D4E8-ABFAC9A80A2E}"/>
                </a:ext>
              </a:extLst>
            </p:cNvPr>
            <p:cNvSpPr txBox="1"/>
            <p:nvPr/>
          </p:nvSpPr>
          <p:spPr>
            <a:xfrm>
              <a:off x="9787932" y="4497053"/>
              <a:ext cx="575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Trikon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en-US" b="1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Baug</a:t>
              </a:r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B52D9CE-869A-7581-6416-DD050455D94C}"/>
                </a:ext>
              </a:extLst>
            </p:cNvPr>
            <p:cNvSpPr txBox="1"/>
            <p:nvPr/>
          </p:nvSpPr>
          <p:spPr>
            <a:xfrm>
              <a:off x="10175304" y="3474512"/>
              <a:ext cx="11370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150ft Jamnagar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Crossing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1138AB4-7523-CD57-F08F-B9EDB55D68A4}"/>
                </a:ext>
              </a:extLst>
            </p:cNvPr>
            <p:cNvSpPr txBox="1"/>
            <p:nvPr/>
          </p:nvSpPr>
          <p:spPr>
            <a:xfrm>
              <a:off x="9366066" y="3774648"/>
              <a:ext cx="101562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Santoshinagar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6DE6106-31D0-A243-D3EB-1449F5A8B360}"/>
                </a:ext>
              </a:extLst>
            </p:cNvPr>
            <p:cNvSpPr txBox="1"/>
            <p:nvPr/>
          </p:nvSpPr>
          <p:spPr>
            <a:xfrm>
              <a:off x="9066913" y="4881260"/>
              <a:ext cx="7005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KKV Hall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3E42DAB-714C-7F1C-574C-5F43CABB0B73}"/>
                </a:ext>
              </a:extLst>
            </p:cNvPr>
            <p:cNvSpPr txBox="1"/>
            <p:nvPr/>
          </p:nvSpPr>
          <p:spPr>
            <a:xfrm>
              <a:off x="8474641" y="5033438"/>
              <a:ext cx="60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i="1"/>
              </a:lvl1pPr>
            </a:lstStyle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Galaxy</a:t>
              </a:r>
            </a:p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</a:rPr>
                <a:t>Chowk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A3C2D6D-5431-9433-AC7C-6FEB9EA0612F}"/>
              </a:ext>
            </a:extLst>
          </p:cNvPr>
          <p:cNvSpPr txBox="1"/>
          <p:nvPr/>
        </p:nvSpPr>
        <p:spPr>
          <a:xfrm>
            <a:off x="10051025" y="6326375"/>
            <a:ext cx="1838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Product Sans" panose="020B0403030502040203" pitchFamily="34" charset="0"/>
              </a:rPr>
              <a:t>Source : 3</a:t>
            </a:r>
            <a:r>
              <a:rPr lang="en-US" sz="1000" baseline="30000" dirty="0">
                <a:latin typeface="Product Sans" panose="020B0403030502040203" pitchFamily="34" charset="0"/>
              </a:rPr>
              <a:t>rd</a:t>
            </a:r>
            <a:r>
              <a:rPr lang="en-US" sz="1000" dirty="0">
                <a:latin typeface="Product Sans" panose="020B0403030502040203" pitchFamily="34" charset="0"/>
              </a:rPr>
              <a:t> semester studio</a:t>
            </a:r>
            <a:endParaRPr lang="en-IN" sz="1000"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4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61652-8E72-5A32-17DE-3CD10B099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834DCA-B7B8-D456-B48C-F5622DEA1FF7}"/>
              </a:ext>
            </a:extLst>
          </p:cNvPr>
          <p:cNvSpPr/>
          <p:nvPr/>
        </p:nvSpPr>
        <p:spPr>
          <a:xfrm>
            <a:off x="262128" y="4897120"/>
            <a:ext cx="4124960" cy="1445806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  <a:alpha val="53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FD55CB-F172-ECB7-1E21-95C981A9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2DDE-FFA1-D449-7CD6-85C566D826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A2940-00B9-FDB0-67C8-5B663A5E7EAD}"/>
              </a:ext>
            </a:extLst>
          </p:cNvPr>
          <p:cNvSpPr txBox="1"/>
          <p:nvPr/>
        </p:nvSpPr>
        <p:spPr>
          <a:xfrm>
            <a:off x="477351" y="2442959"/>
            <a:ext cx="36415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2">
                  <a:lumMod val="25000"/>
                </a:schemeClr>
              </a:solidFill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Conduct a comprehensive literature review and develop a methodology for evaluating bus route networks.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Formulate a simplified objective function, Document limitations of such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 Collect data for the case city chosen to evaluate the transit network.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 Apply a Genetic Algorithm (GA) to determine the optimal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2">
                  <a:lumMod val="25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52C211-9A21-EC7E-C584-9F3BCBB3AB5E}"/>
              </a:ext>
            </a:extLst>
          </p:cNvPr>
          <p:cNvSpPr/>
          <p:nvPr/>
        </p:nvSpPr>
        <p:spPr>
          <a:xfrm>
            <a:off x="231648" y="873759"/>
            <a:ext cx="4155440" cy="1177220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  <a:alpha val="53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C16857-210E-133E-43B6-205A3B486628}"/>
              </a:ext>
            </a:extLst>
          </p:cNvPr>
          <p:cNvSpPr/>
          <p:nvPr/>
        </p:nvSpPr>
        <p:spPr>
          <a:xfrm>
            <a:off x="477351" y="567560"/>
            <a:ext cx="691049" cy="511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Aim</a:t>
            </a:r>
            <a:endParaRPr lang="en-IN" sz="20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0D6C7-2BCB-8E3A-F6CD-E0C57EF20239}"/>
              </a:ext>
            </a:extLst>
          </p:cNvPr>
          <p:cNvSpPr txBox="1"/>
          <p:nvPr/>
        </p:nvSpPr>
        <p:spPr>
          <a:xfrm>
            <a:off x="477353" y="1060172"/>
            <a:ext cx="36415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The objective of this research is to optimize the headway of the existing transit network for urban public transport systems specially BUS , with a specific focus on improving the service quality of the cities’ PT Network.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56838E-B631-6E1E-030A-810C14FF1E4D}"/>
              </a:ext>
            </a:extLst>
          </p:cNvPr>
          <p:cNvSpPr txBox="1"/>
          <p:nvPr/>
        </p:nvSpPr>
        <p:spPr>
          <a:xfrm>
            <a:off x="477352" y="5211044"/>
            <a:ext cx="3641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Determined Objective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Optimized Headway for existing network of  the case city.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Product Sans" panose="020B0403030502040203" pitchFamily="34" charset="0"/>
              </a:rPr>
              <a:t>Limitations and Suggestions for Further Research </a:t>
            </a:r>
            <a:endParaRPr lang="en-IN" sz="1200" b="1" dirty="0">
              <a:solidFill>
                <a:schemeClr val="bg2">
                  <a:lumMod val="25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F82DB0-BD5F-2531-CED1-999416C2FEF7}"/>
              </a:ext>
            </a:extLst>
          </p:cNvPr>
          <p:cNvSpPr/>
          <p:nvPr/>
        </p:nvSpPr>
        <p:spPr>
          <a:xfrm>
            <a:off x="477351" y="4574810"/>
            <a:ext cx="2712655" cy="507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Expected outcomes</a:t>
            </a:r>
            <a:endParaRPr lang="en-IN" sz="20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C3A2E6-A506-A052-83C9-EBD2818B7B20}"/>
              </a:ext>
            </a:extLst>
          </p:cNvPr>
          <p:cNvSpPr/>
          <p:nvPr/>
        </p:nvSpPr>
        <p:spPr>
          <a:xfrm>
            <a:off x="262128" y="2402446"/>
            <a:ext cx="4124960" cy="2172363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  <a:alpha val="53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A182D-817E-D37E-D15D-478A59D6C8B1}"/>
              </a:ext>
            </a:extLst>
          </p:cNvPr>
          <p:cNvSpPr/>
          <p:nvPr/>
        </p:nvSpPr>
        <p:spPr>
          <a:xfrm>
            <a:off x="562695" y="2140514"/>
            <a:ext cx="1413050" cy="511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Product Sans" panose="020B0403030502040203" pitchFamily="34" charset="0"/>
              </a:rPr>
              <a:t>Objectives</a:t>
            </a:r>
            <a:endParaRPr lang="en-IN" sz="2000" b="1" dirty="0">
              <a:solidFill>
                <a:schemeClr val="accent3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7B3CD-F930-63AA-61CF-5C487469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0" t="3874"/>
          <a:stretch>
            <a:fillRect/>
          </a:stretch>
        </p:blipFill>
        <p:spPr>
          <a:xfrm>
            <a:off x="4816164" y="1306286"/>
            <a:ext cx="7375835" cy="30954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FDCC50-EA04-1ED6-9532-518F490744E4}"/>
              </a:ext>
            </a:extLst>
          </p:cNvPr>
          <p:cNvSpPr txBox="1"/>
          <p:nvPr/>
        </p:nvSpPr>
        <p:spPr>
          <a:xfrm>
            <a:off x="4816164" y="4828564"/>
            <a:ext cx="7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roduct Sans" panose="020B0403030502040203" pitchFamily="34" charset="0"/>
              </a:rPr>
              <a:t>Traditional  optimization methods, such as linear programming and heuristic techniques, struggle with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Product Sans" panose="020B0403030502040203" pitchFamily="34" charset="0"/>
              </a:rPr>
              <a:t>large-scale, multi-objective problems</a:t>
            </a:r>
            <a:r>
              <a:rPr lang="en-US" sz="1400" dirty="0">
                <a:latin typeface="Product Sans" panose="020B040303050204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Product Sans" panose="020B0403030502040203" pitchFamily="34" charset="0"/>
              </a:rPr>
              <a:t>To overcome these limitations,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Genetic Algorithms (GAs)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Product Sans" panose="020B0403030502040203" pitchFamily="34" charset="0"/>
              </a:rPr>
              <a:t> </a:t>
            </a:r>
            <a:r>
              <a:rPr lang="en-US" sz="1400" dirty="0">
                <a:latin typeface="Product Sans" panose="020B0403030502040203" pitchFamily="34" charset="0"/>
              </a:rPr>
              <a:t>have emerged as a powerful tool for transit network optimization</a:t>
            </a:r>
            <a:endParaRPr lang="en-IN" sz="1400"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7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E302B-59A5-29D3-DF2F-D185E6BF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4938-771E-4F1A-9541-F7066289D4B2}" type="slidenum">
              <a:rPr lang="en-IN" smtClean="0"/>
              <a:pPr/>
              <a:t>9</a:t>
            </a:fld>
            <a:endParaRPr lang="en-I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C5A234-9E11-9ED0-4613-C3384F2685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406400"/>
          </a:xfrm>
        </p:spPr>
        <p:txBody>
          <a:bodyPr/>
          <a:lstStyle/>
          <a:p>
            <a:r>
              <a:rPr lang="en-US" dirty="0"/>
              <a:t>Fitness function</a:t>
            </a:r>
            <a:endParaRPr lang="en-IN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433796-174A-AD23-95EB-EA8FF2B7CA02}"/>
              </a:ext>
            </a:extLst>
          </p:cNvPr>
          <p:cNvSpPr txBox="1">
            <a:spLocks/>
          </p:cNvSpPr>
          <p:nvPr/>
        </p:nvSpPr>
        <p:spPr>
          <a:xfrm>
            <a:off x="-34001" y="509253"/>
            <a:ext cx="4069553" cy="40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1">
                    <a:lumMod val="50000"/>
                  </a:schemeClr>
                </a:solidFill>
                <a:latin typeface="Product Sans" panose="020B040303050204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What is an Objective function? (Fitness function)</a:t>
            </a:r>
            <a:endParaRPr lang="en-IN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93808A-3E1B-F35E-440B-CF20D57CA623}"/>
              </a:ext>
            </a:extLst>
          </p:cNvPr>
          <p:cNvSpPr txBox="1"/>
          <p:nvPr/>
        </p:nvSpPr>
        <p:spPr>
          <a:xfrm>
            <a:off x="186402" y="891619"/>
            <a:ext cx="11420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Product Sans" panose="020B0403030502040203" pitchFamily="34" charset="0"/>
              </a:rPr>
              <a:t>An </a:t>
            </a:r>
            <a:r>
              <a:rPr lang="en-US" sz="1200" b="1" dirty="0">
                <a:latin typeface="Product Sans" panose="020B0403030502040203" pitchFamily="34" charset="0"/>
              </a:rPr>
              <a:t>objective function</a:t>
            </a:r>
            <a:r>
              <a:rPr lang="en-US" sz="1200" dirty="0">
                <a:latin typeface="Product Sans" panose="020B0403030502040203" pitchFamily="34" charset="0"/>
              </a:rPr>
              <a:t> is a mathematical expression that quantifies the goals of the optimization problem. It represents the criteria that the optimization algorithm seeks to </a:t>
            </a:r>
            <a:r>
              <a:rPr lang="en-US" sz="1200" b="1" dirty="0">
                <a:latin typeface="Product Sans" panose="020B0403030502040203" pitchFamily="34" charset="0"/>
              </a:rPr>
              <a:t>minimize or maximize</a:t>
            </a:r>
            <a:endParaRPr lang="en-IN" sz="1200" b="1" dirty="0">
              <a:solidFill>
                <a:schemeClr val="accent1">
                  <a:lumMod val="50000"/>
                </a:schemeClr>
              </a:solidFill>
              <a:latin typeface="Product Sans" panose="020B040303050204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D2A60-AA85-67D0-6065-285B852E7135}"/>
              </a:ext>
            </a:extLst>
          </p:cNvPr>
          <p:cNvSpPr txBox="1"/>
          <p:nvPr/>
        </p:nvSpPr>
        <p:spPr>
          <a:xfrm>
            <a:off x="85344" y="1400872"/>
            <a:ext cx="2913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Objective Function 01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35BBB-284A-CA23-37F8-35CCAC8C265C}"/>
              </a:ext>
            </a:extLst>
          </p:cNvPr>
          <p:cNvSpPr txBox="1"/>
          <p:nvPr/>
        </p:nvSpPr>
        <p:spPr>
          <a:xfrm>
            <a:off x="6510528" y="1400872"/>
            <a:ext cx="2913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Objective Function 02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ED5E7E-C335-4E8E-667F-CF790BB8DC38}"/>
                  </a:ext>
                </a:extLst>
              </p:cNvPr>
              <p:cNvSpPr txBox="1"/>
              <p:nvPr/>
            </p:nvSpPr>
            <p:spPr>
              <a:xfrm>
                <a:off x="186402" y="1933908"/>
                <a:ext cx="5909598" cy="3444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A natural approach is to match demand with supply; therefore, the objective function can aim to provide transit trips in proportion to the demand for each OD pair. This can be expressed as: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1200" kern="100"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min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IN" sz="12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naryPr>
                        <m:sub>
                          <m:r>
                            <a:rPr lang="en-IN" sz="12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(</m:t>
                          </m:r>
                          <m:r>
                            <a:rPr lang="en-IN" sz="12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𝑖</m:t>
                          </m:r>
                          <m:r>
                            <a:rPr lang="en-IN" sz="12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en-IN" sz="12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𝑗</m:t>
                          </m:r>
                          <m:r>
                            <a:rPr lang="en-IN" sz="1200" i="1" kern="100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N" sz="12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IN" sz="12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𝑚𝑎𝑥</m:t>
                              </m:r>
                              <m:r>
                                <a:rPr lang="en-IN" sz="12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0, </m:t>
                                  </m:r>
                                  <m: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IN" sz="12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−</m:t>
                              </m:r>
                              <m:r>
                                <a:rPr lang="en-IN" sz="12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IN" sz="1200" i="1" kern="100"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IN" sz="1200" i="1" kern="10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IN" sz="1200" kern="100" dirty="0">
                  <a:effectLst/>
                  <a:latin typeface="Product Sans" panose="020B0403030502040203" pitchFamily="34" charset="0"/>
                  <a:ea typeface="PMingLiU" panose="02020500000000000000" pitchFamily="18" charset="-120"/>
                  <a:cs typeface="Vrinda" panose="020B0502040204020203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where, </a:t>
                </a: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en-IN" sz="1200" kern="1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D</a:t>
                </a:r>
                <a:r>
                  <a:rPr lang="en-IN" sz="1200" kern="100" baseline="-250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ij</a:t>
                </a: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 is the total passenger trips for all modes from the trip origin </a:t>
                </a:r>
                <a:r>
                  <a:rPr lang="en-IN" sz="1200" kern="1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i</a:t>
                </a: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 to destination j.</a:t>
                </a: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en-IN" sz="1200" kern="1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S</a:t>
                </a:r>
                <a:r>
                  <a:rPr lang="en-IN" sz="1200" kern="100" baseline="-250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ij</a:t>
                </a: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 is the transit trips from all routes from the trip origin </a:t>
                </a:r>
                <a:r>
                  <a:rPr lang="en-IN" sz="1200" kern="1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i</a:t>
                </a: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 to destination j.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λ is a demand to supply ratio that represents all OD pairs.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λ can be estimated using,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1200" i="1" kern="10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𝜆</m:t>
                      </m:r>
                      <m:r>
                        <a:rPr lang="en-IN" sz="1200" i="1" kern="10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IN" sz="12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naryPr>
                            <m:sub>
                              <m:r>
                                <a:rPr lang="en-IN" sz="12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𝑖𝑗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IN" sz="1200" i="1" kern="1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200" i="1" kern="1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IN" sz="1200" i="1" kern="1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IN" sz="12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naryPr>
                            <m:sub>
                              <m:r>
                                <a:rPr lang="en-IN" sz="12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𝑖𝑗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IN" sz="1200" i="1" kern="1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200" i="1" kern="1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IN" sz="1200" i="1" kern="1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IN" sz="1200" kern="100" dirty="0">
                  <a:effectLst/>
                  <a:latin typeface="Product Sans" panose="020B0403030502040203" pitchFamily="34" charset="0"/>
                  <a:ea typeface="PMingLiU" panose="02020500000000000000" pitchFamily="18" charset="-120"/>
                  <a:cs typeface="Vrinda" panose="020B0502040204020203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Supply, (</a:t>
                </a:r>
                <a:r>
                  <a:rPr lang="en-IN" sz="1200" kern="1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S</a:t>
                </a:r>
                <a:r>
                  <a:rPr lang="en-IN" sz="1200" kern="100" baseline="-25000" dirty="0" err="1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ij</a:t>
                </a:r>
                <a:r>
                  <a:rPr lang="en-IN" sz="1200" kern="100" dirty="0">
                    <a:effectLst/>
                    <a:latin typeface="Product Sans" panose="020B0403030502040203" pitchFamily="34" charset="0"/>
                    <a:ea typeface="PMingLiU" panose="02020500000000000000" pitchFamily="18" charset="-120"/>
                    <a:cs typeface="Vrinda" panose="020B0502040204020203" pitchFamily="34" charset="0"/>
                  </a:rPr>
                  <a:t>) the total number of bus trips is a function of route network design,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ED5E7E-C335-4E8E-667F-CF790BB8D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02" y="1933908"/>
                <a:ext cx="5909598" cy="3444982"/>
              </a:xfrm>
              <a:prstGeom prst="rect">
                <a:avLst/>
              </a:prstGeom>
              <a:blipFill>
                <a:blip r:embed="rId2"/>
                <a:stretch>
                  <a:fillRect l="-214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C650894-96BD-25CD-37CB-66FC686C10D3}"/>
              </a:ext>
            </a:extLst>
          </p:cNvPr>
          <p:cNvSpPr/>
          <p:nvPr/>
        </p:nvSpPr>
        <p:spPr>
          <a:xfrm>
            <a:off x="2094721" y="2488981"/>
            <a:ext cx="2092960" cy="823179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0E2D1-EA27-02CF-508A-975B4133EB01}"/>
              </a:ext>
            </a:extLst>
          </p:cNvPr>
          <p:cNvSpPr/>
          <p:nvPr/>
        </p:nvSpPr>
        <p:spPr>
          <a:xfrm>
            <a:off x="2633471" y="4462272"/>
            <a:ext cx="1011937" cy="605536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2B483-EA8B-C2D9-7018-6208FDBC1F05}"/>
              </a:ext>
            </a:extLst>
          </p:cNvPr>
          <p:cNvSpPr txBox="1"/>
          <p:nvPr/>
        </p:nvSpPr>
        <p:spPr>
          <a:xfrm>
            <a:off x="186402" y="5630599"/>
            <a:ext cx="5437240" cy="78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200" b="1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Constraints</a:t>
            </a:r>
            <a:r>
              <a:rPr lang="en-IN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/>
              <a:t>Subject to a fixed fleet size constraint, where the total number of buses available for allocation across all routes remains constant.</a:t>
            </a:r>
            <a:endParaRPr lang="en-IN" sz="12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DCC4E-CABE-D283-18E5-51358F2DBECB}"/>
              </a:ext>
            </a:extLst>
          </p:cNvPr>
          <p:cNvSpPr txBox="1"/>
          <p:nvPr/>
        </p:nvSpPr>
        <p:spPr>
          <a:xfrm>
            <a:off x="6510528" y="5633740"/>
            <a:ext cx="5632702" cy="77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200" b="1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Limitations:</a:t>
            </a:r>
            <a:endParaRPr lang="en-IN" sz="1200" kern="100" dirty="0">
              <a:effectLst/>
              <a:latin typeface="Product Sans" panose="020B0403030502040203" pitchFamily="34" charset="0"/>
              <a:ea typeface="PMingLiU" panose="02020500000000000000" pitchFamily="18" charset="-120"/>
              <a:cs typeface="Vrinda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Does not estimate how many passengers will be converted to public transport ridership.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54F6A-ABF0-5ED6-75FF-86BC04DC6D25}"/>
              </a:ext>
            </a:extLst>
          </p:cNvPr>
          <p:cNvSpPr txBox="1"/>
          <p:nvPr/>
        </p:nvSpPr>
        <p:spPr>
          <a:xfrm>
            <a:off x="6510528" y="1838503"/>
            <a:ext cx="5495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2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To better reflect user experience and service quality, a new objective function is formulated.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2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The focus now shifts to minimizing the total waiting time across the network, offering a more service-oriented optimization lens.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6FC56-0E8D-94AD-714C-B19121468501}"/>
              </a:ext>
            </a:extLst>
          </p:cNvPr>
          <p:cNvSpPr txBox="1"/>
          <p:nvPr/>
        </p:nvSpPr>
        <p:spPr>
          <a:xfrm>
            <a:off x="6510528" y="2669500"/>
            <a:ext cx="52669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Objective:</a:t>
            </a:r>
            <a:br>
              <a:rPr lang="en-US" altLang="en-US" sz="12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</a:br>
            <a:r>
              <a:rPr lang="en-US" altLang="en-US" sz="12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Minimize the total passenger waiting time at the origin, proportional to the headway of bus services on each OD pair.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Key Inputs: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2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OD-wise passenger demand.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200" kern="100" dirty="0"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Route-wise bus frequency and headway (derived from buses allocated).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75F7B0-DF18-602B-8FAF-14E1C244061F}"/>
                  </a:ext>
                </a:extLst>
              </p:cNvPr>
              <p:cNvSpPr txBox="1"/>
              <p:nvPr/>
            </p:nvSpPr>
            <p:spPr>
              <a:xfrm>
                <a:off x="6510528" y="4039821"/>
                <a:ext cx="3197891" cy="564322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z="1200" kern="100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Vrinda" panose="020B0502040204020203" pitchFamily="34" charset="0"/>
                        </a:rPr>
                        <m:t>min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</m:ctrlPr>
                        </m:naryPr>
                        <m:sub>
                          <m: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(</m:t>
                          </m:r>
                          <m: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𝑖</m:t>
                          </m:r>
                          <m: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,</m:t>
                          </m:r>
                          <m: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𝑗</m:t>
                          </m:r>
                          <m:r>
                            <a:rPr lang="en-IN" sz="1200" i="1" kern="10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en-IN" sz="1200" kern="100" dirty="0">
                              <a:latin typeface="Product Sans" panose="020B0403030502040203" pitchFamily="34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IN" sz="1200" kern="100" baseline="-25000" dirty="0">
                              <a:latin typeface="Product Sans" panose="020B0403030502040203" pitchFamily="34" charset="0"/>
                              <a:ea typeface="PMingLiU" panose="02020500000000000000" pitchFamily="18" charset="-120"/>
                              <a:cs typeface="Vrinda" panose="020B0502040204020203" pitchFamily="34" charset="0"/>
                            </a:rPr>
                            <m:t>ij</m:t>
                          </m:r>
                          <m:sSup>
                            <m:sSupPr>
                              <m:ctrlPr>
                                <a:rPr lang="en-IN" sz="1200" i="1" kern="100" smtClean="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IN" sz="1200" i="1" kern="1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𝐻𝑒𝑎𝑑𝑤𝑎𝑦</m:t>
                                  </m:r>
                                </m:num>
                                <m:den>
                                  <m: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Vrinda" panose="020B0502040204020203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200" b="0" i="1" kern="100" smtClean="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Vrinda" panose="020B0502040204020203" pitchFamily="34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IN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75F7B0-DF18-602B-8FAF-14E1C2440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528" y="4039821"/>
                <a:ext cx="3197891" cy="564322"/>
              </a:xfrm>
              <a:prstGeom prst="rect">
                <a:avLst/>
              </a:prstGeom>
              <a:blipFill>
                <a:blip r:embed="rId3"/>
                <a:stretch>
                  <a:fillRect t="-102128" b="-144681"/>
                </a:stretch>
              </a:blipFill>
              <a:ln w="25400">
                <a:solidFill>
                  <a:schemeClr val="accent3">
                    <a:lumMod val="5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297695B-3173-433D-6743-D427B1937762}"/>
              </a:ext>
            </a:extLst>
          </p:cNvPr>
          <p:cNvSpPr txBox="1"/>
          <p:nvPr/>
        </p:nvSpPr>
        <p:spPr>
          <a:xfrm>
            <a:off x="6396464" y="4624723"/>
            <a:ext cx="5495070" cy="77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where,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200" kern="100" dirty="0" err="1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D</a:t>
            </a:r>
            <a:r>
              <a:rPr lang="en-IN" sz="1200" kern="100" baseline="-25000" dirty="0" err="1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ij</a:t>
            </a:r>
            <a:r>
              <a:rPr lang="en-IN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 is the total passenger trips for all modes from the trip origin </a:t>
            </a:r>
            <a:r>
              <a:rPr lang="en-IN" sz="1200" kern="100" dirty="0" err="1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i</a:t>
            </a:r>
            <a:r>
              <a:rPr lang="en-IN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 to destination j.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200" kern="100" dirty="0">
                <a:effectLst/>
                <a:latin typeface="Product Sans" panose="020B0403030502040203" pitchFamily="34" charset="0"/>
                <a:ea typeface="PMingLiU" panose="02020500000000000000" pitchFamily="18" charset="-120"/>
                <a:cs typeface="Vrinda" panose="020B0502040204020203" pitchFamily="34" charset="0"/>
              </a:rPr>
              <a:t>Headway is related to bus trips per OD</a:t>
            </a:r>
          </a:p>
        </p:txBody>
      </p:sp>
    </p:spTree>
    <p:extLst>
      <p:ext uri="{BB962C8B-B14F-4D97-AF65-F5344CB8AC3E}">
        <p14:creationId xmlns:p14="http://schemas.microsoft.com/office/powerpoint/2010/main" val="1072771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RP_0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3918C"/>
      </a:accent1>
      <a:accent2>
        <a:srgbClr val="FEC200"/>
      </a:accent2>
      <a:accent3>
        <a:srgbClr val="B40000"/>
      </a:accent3>
      <a:accent4>
        <a:srgbClr val="ECCBAA"/>
      </a:accent4>
      <a:accent5>
        <a:srgbClr val="BF6113"/>
      </a:accent5>
      <a:accent6>
        <a:srgbClr val="69859F"/>
      </a:accent6>
      <a:hlink>
        <a:srgbClr val="467886"/>
      </a:hlink>
      <a:folHlink>
        <a:srgbClr val="605F5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DRP_0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3918C"/>
      </a:accent1>
      <a:accent2>
        <a:srgbClr val="FEC200"/>
      </a:accent2>
      <a:accent3>
        <a:srgbClr val="B40000"/>
      </a:accent3>
      <a:accent4>
        <a:srgbClr val="ECCBAA"/>
      </a:accent4>
      <a:accent5>
        <a:srgbClr val="BF6113"/>
      </a:accent5>
      <a:accent6>
        <a:srgbClr val="69859F"/>
      </a:accent6>
      <a:hlink>
        <a:srgbClr val="467886"/>
      </a:hlink>
      <a:folHlink>
        <a:srgbClr val="605F5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17992</TotalTime>
  <Words>3171</Words>
  <Application>Microsoft Office PowerPoint</Application>
  <PresentationFormat>Widescreen</PresentationFormat>
  <Paragraphs>617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Aptos Narrow</vt:lpstr>
      <vt:lpstr>Arial</vt:lpstr>
      <vt:lpstr>Cambria Math</vt:lpstr>
      <vt:lpstr>Product Sans</vt:lpstr>
      <vt:lpstr>Product Sans </vt:lpstr>
      <vt:lpstr>Symbol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Priya Kumar</dc:creator>
  <cp:lastModifiedBy>Ajay Chawla</cp:lastModifiedBy>
  <cp:revision>323</cp:revision>
  <dcterms:created xsi:type="dcterms:W3CDTF">2025-01-26T14:03:10Z</dcterms:created>
  <dcterms:modified xsi:type="dcterms:W3CDTF">2025-11-08T03:57:07Z</dcterms:modified>
</cp:coreProperties>
</file>